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
  </p:notesMasterIdLst>
  <p:handoutMasterIdLst>
    <p:handoutMasterId r:id="rId15"/>
  </p:handoutMasterIdLst>
  <p:sldIdLst>
    <p:sldId id="256" r:id="rId6"/>
    <p:sldId id="373" r:id="rId7"/>
    <p:sldId id="344" r:id="rId8"/>
    <p:sldId id="370" r:id="rId9"/>
    <p:sldId id="374" r:id="rId10"/>
    <p:sldId id="375" r:id="rId11"/>
    <p:sldId id="358" r:id="rId12"/>
    <p:sldId id="359" r:id="rId13"/>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92" autoAdjust="0"/>
  </p:normalViewPr>
  <p:slideViewPr>
    <p:cSldViewPr>
      <p:cViewPr>
        <p:scale>
          <a:sx n="74" d="100"/>
          <a:sy n="74" d="100"/>
        </p:scale>
        <p:origin x="-2694" y="-4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3972" y="261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200"/>
            </a:lvl1pPr>
          </a:lstStyle>
          <a:p>
            <a:endParaRPr lang="en-GB" dirty="0"/>
          </a:p>
        </p:txBody>
      </p:sp>
      <p:sp>
        <p:nvSpPr>
          <p:cNvPr id="3075"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vl1pPr>
          </a:lstStyle>
          <a:p>
            <a:endParaRPr lang="en-GB" dirty="0"/>
          </a:p>
        </p:txBody>
      </p:sp>
      <p:sp>
        <p:nvSpPr>
          <p:cNvPr id="3076"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vl1pPr>
          </a:lstStyle>
          <a:p>
            <a:endParaRPr lang="en-GB" dirty="0"/>
          </a:p>
        </p:txBody>
      </p:sp>
      <p:sp>
        <p:nvSpPr>
          <p:cNvPr id="3077"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vl1pPr>
          </a:lstStyle>
          <a:p>
            <a:fld id="{0A64D022-ACA1-4B03-8A10-04A582A65DE5}" type="slidenum">
              <a:rPr lang="en-GB"/>
              <a:pPr/>
              <a:t>‹#›</a:t>
            </a:fld>
            <a:endParaRPr lang="en-GB" dirty="0"/>
          </a:p>
        </p:txBody>
      </p:sp>
    </p:spTree>
    <p:extLst>
      <p:ext uri="{BB962C8B-B14F-4D97-AF65-F5344CB8AC3E}">
        <p14:creationId xmlns:p14="http://schemas.microsoft.com/office/powerpoint/2010/main" val="367259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200"/>
            </a:lvl1pPr>
          </a:lstStyle>
          <a:p>
            <a:endParaRPr lang="en-GB" dirty="0"/>
          </a:p>
        </p:txBody>
      </p:sp>
      <p:sp>
        <p:nvSpPr>
          <p:cNvPr id="2051"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vl1pPr>
          </a:lstStyle>
          <a:p>
            <a:endParaRPr lang="en-GB" dirty="0"/>
          </a:p>
        </p:txBody>
      </p:sp>
      <p:sp>
        <p:nvSpPr>
          <p:cNvPr id="2052" name="Rectangle 4"/>
          <p:cNvSpPr>
            <a:spLocks noGrp="1" noRot="1" noChangeAspect="1" noChangeArrowheads="1" noTextEdit="1"/>
          </p:cNvSpPr>
          <p:nvPr>
            <p:ph type="sldImg" idx="2"/>
          </p:nvPr>
        </p:nvSpPr>
        <p:spPr bwMode="auto">
          <a:xfrm>
            <a:off x="919163" y="746125"/>
            <a:ext cx="4959350" cy="3719513"/>
          </a:xfrm>
          <a:prstGeom prst="rect">
            <a:avLst/>
          </a:prstGeom>
          <a:noFill/>
          <a:ln w="12700">
            <a:solidFill>
              <a:srgbClr val="000000"/>
            </a:solidFill>
            <a:miter lim="800000"/>
            <a:headEnd/>
            <a:tailEnd/>
          </a:ln>
          <a:effectLst/>
        </p:spPr>
      </p:sp>
      <p:sp>
        <p:nvSpPr>
          <p:cNvPr id="2053"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4"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vl1pPr>
          </a:lstStyle>
          <a:p>
            <a:endParaRPr lang="en-GB" dirty="0"/>
          </a:p>
        </p:txBody>
      </p:sp>
      <p:sp>
        <p:nvSpPr>
          <p:cNvPr id="2055"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vl1pPr>
          </a:lstStyle>
          <a:p>
            <a:fld id="{BCCA24A0-AD33-4816-8BD2-575FEE4D887D}" type="slidenum">
              <a:rPr lang="en-GB"/>
              <a:pPr/>
              <a:t>‹#›</a:t>
            </a:fld>
            <a:endParaRPr lang="en-GB" dirty="0"/>
          </a:p>
        </p:txBody>
      </p:sp>
    </p:spTree>
    <p:extLst>
      <p:ext uri="{BB962C8B-B14F-4D97-AF65-F5344CB8AC3E}">
        <p14:creationId xmlns:p14="http://schemas.microsoft.com/office/powerpoint/2010/main" val="15797488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987A22-6CC6-4A48-BCB1-07EF221F19A2}" type="slidenum">
              <a:rPr lang="en-GB"/>
              <a:pPr/>
              <a:t>1</a:t>
            </a:fld>
            <a:endParaRPr lang="en-GB" dirty="0"/>
          </a:p>
        </p:txBody>
      </p:sp>
      <p:sp>
        <p:nvSpPr>
          <p:cNvPr id="5122" name="Rectangle 2"/>
          <p:cNvSpPr>
            <a:spLocks noGrp="1" noRot="1" noChangeAspect="1" noChangeArrowheads="1" noTextEdit="1"/>
          </p:cNvSpPr>
          <p:nvPr>
            <p:ph type="sldImg"/>
          </p:nvPr>
        </p:nvSpPr>
        <p:spPr>
          <a:ln cap="flat"/>
        </p:spPr>
      </p:sp>
      <p:sp>
        <p:nvSpPr>
          <p:cNvPr id="5123" name="Rectangle 3"/>
          <p:cNvSpPr>
            <a:spLocks noGrp="1" noChangeArrowheads="1"/>
          </p:cNvSpPr>
          <p:nvPr>
            <p:ph type="body" idx="1"/>
          </p:nvPr>
        </p:nvSpPr>
        <p:spPr>
          <a:xfrm>
            <a:off x="679768" y="4715153"/>
            <a:ext cx="5438140" cy="4856678"/>
          </a:xfrm>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59350" cy="2705026"/>
          </a:xfrm>
        </p:spPr>
      </p:sp>
      <p:sp>
        <p:nvSpPr>
          <p:cNvPr id="3" name="Notes Placeholder 2"/>
          <p:cNvSpPr>
            <a:spLocks noGrp="1"/>
          </p:cNvSpPr>
          <p:nvPr>
            <p:ph type="body" idx="1"/>
          </p:nvPr>
        </p:nvSpPr>
        <p:spPr>
          <a:xfrm>
            <a:off x="679768" y="3667175"/>
            <a:ext cx="5438140" cy="5514965"/>
          </a:xfrm>
        </p:spPr>
        <p:txBody>
          <a:bodyPr/>
          <a:lstStyle/>
          <a:p>
            <a:r>
              <a:rPr lang="en-GB" dirty="0" smtClean="0"/>
              <a:t>The Island is a Crown Dependency which through its ancient parliament, Tynwald, enjoys a high degree of domestic legislative and political autonomy. Dating back to Viking origins over one thousand years ago, the Isle of Man Tynwald is the oldest continuously operating legislature in the </a:t>
            </a:r>
            <a:r>
              <a:rPr lang="en-GB" dirty="0" smtClean="0"/>
              <a:t>world with over 1000 years of meetings having</a:t>
            </a:r>
            <a:r>
              <a:rPr lang="en-GB" baseline="0" dirty="0" smtClean="0"/>
              <a:t> been held</a:t>
            </a:r>
            <a:r>
              <a:rPr lang="en-GB" dirty="0" smtClean="0"/>
              <a:t>. </a:t>
            </a:r>
            <a:r>
              <a:rPr lang="en-GB" dirty="0" smtClean="0"/>
              <a:t>The Island, at 221 square miles, is home to 84,599 people and occupies a central position in the Irish Sea and the British Isles, sitting between England, Ireland, Scotland and Wales</a:t>
            </a:r>
            <a:r>
              <a:rPr lang="en-GB" dirty="0" smtClean="0"/>
              <a:t>.</a:t>
            </a:r>
          </a:p>
          <a:p>
            <a:r>
              <a:rPr lang="en-GB" dirty="0" smtClean="0"/>
              <a:t> </a:t>
            </a:r>
            <a:r>
              <a:rPr lang="en-US" sz="1200" kern="1200" dirty="0" smtClean="0">
                <a:solidFill>
                  <a:schemeClr val="tx1"/>
                </a:solidFill>
                <a:effectLst/>
                <a:latin typeface="Arial" charset="0"/>
                <a:ea typeface="+mn-ea"/>
                <a:cs typeface="+mn-cs"/>
              </a:rPr>
              <a:t>The </a:t>
            </a:r>
            <a:r>
              <a:rPr lang="en-US" sz="1200" kern="1200" dirty="0" smtClean="0">
                <a:solidFill>
                  <a:schemeClr val="tx1"/>
                </a:solidFill>
                <a:effectLst/>
                <a:latin typeface="Arial" charset="0"/>
                <a:ea typeface="+mn-ea"/>
                <a:cs typeface="+mn-cs"/>
              </a:rPr>
              <a:t>Isle of Man has a distinct cultural and political identity. It is not part of the UK or the EU but its</a:t>
            </a:r>
            <a:r>
              <a:rPr lang="en-US" sz="1200" kern="1200" baseline="0" dirty="0" smtClean="0">
                <a:solidFill>
                  <a:schemeClr val="tx1"/>
                </a:solidFill>
                <a:effectLst/>
                <a:latin typeface="Arial" charset="0"/>
                <a:ea typeface="+mn-ea"/>
                <a:cs typeface="+mn-cs"/>
              </a:rPr>
              <a:t> residents are British Citizens. </a:t>
            </a:r>
          </a:p>
          <a:p>
            <a:r>
              <a:rPr lang="en-US" sz="1200" kern="1200" baseline="0" dirty="0" smtClean="0">
                <a:solidFill>
                  <a:srgbClr val="FF0000"/>
                </a:solidFill>
                <a:effectLst/>
                <a:latin typeface="Arial" charset="0"/>
                <a:ea typeface="+mn-ea"/>
                <a:cs typeface="+mn-cs"/>
              </a:rPr>
              <a:t>First European state to give the vote to </a:t>
            </a:r>
            <a:r>
              <a:rPr lang="en-US" sz="1200" kern="1200" baseline="0" dirty="0" smtClean="0">
                <a:solidFill>
                  <a:srgbClr val="FF0000"/>
                </a:solidFill>
                <a:effectLst/>
                <a:latin typeface="Arial" charset="0"/>
                <a:ea typeface="+mn-ea"/>
                <a:cs typeface="+mn-cs"/>
              </a:rPr>
              <a:t>women. </a:t>
            </a:r>
            <a:r>
              <a:rPr lang="en-US" sz="1200" kern="1200" baseline="0" dirty="0" smtClean="0">
                <a:solidFill>
                  <a:schemeClr val="tx1"/>
                </a:solidFill>
                <a:effectLst/>
                <a:latin typeface="Arial" charset="0"/>
                <a:ea typeface="+mn-ea"/>
                <a:cs typeface="+mn-cs"/>
              </a:rPr>
              <a:t>The </a:t>
            </a:r>
            <a:r>
              <a:rPr lang="en-US" sz="1200" kern="1200" baseline="0" dirty="0" smtClean="0">
                <a:solidFill>
                  <a:schemeClr val="tx1"/>
                </a:solidFill>
                <a:effectLst/>
                <a:latin typeface="Arial" charset="0"/>
                <a:ea typeface="+mn-ea"/>
                <a:cs typeface="+mn-cs"/>
              </a:rPr>
              <a:t>IOM is the </a:t>
            </a:r>
            <a:r>
              <a:rPr lang="en-US" sz="1200" kern="1200" baseline="0" dirty="0" err="1" smtClean="0">
                <a:solidFill>
                  <a:schemeClr val="tx1"/>
                </a:solidFill>
                <a:effectLst/>
                <a:latin typeface="Arial" charset="0"/>
                <a:ea typeface="+mn-ea"/>
                <a:cs typeface="+mn-cs"/>
              </a:rPr>
              <a:t>celtic</a:t>
            </a:r>
            <a:r>
              <a:rPr lang="en-US" sz="1200" kern="1200" baseline="0" dirty="0" smtClean="0">
                <a:solidFill>
                  <a:schemeClr val="tx1"/>
                </a:solidFill>
                <a:effectLst/>
                <a:latin typeface="Arial" charset="0"/>
                <a:ea typeface="+mn-ea"/>
                <a:cs typeface="+mn-cs"/>
              </a:rPr>
              <a:t> fringe and with all the positive attitudes towards society that that entails. E.G. Scotland. </a:t>
            </a:r>
            <a:r>
              <a:rPr lang="en-US" sz="1200" kern="1200" baseline="0" dirty="0" smtClean="0">
                <a:solidFill>
                  <a:schemeClr val="tx1"/>
                </a:solidFill>
                <a:effectLst/>
                <a:latin typeface="Arial" charset="0"/>
                <a:ea typeface="+mn-ea"/>
                <a:cs typeface="+mn-cs"/>
              </a:rPr>
              <a:t>24 directly elected Politicians are very </a:t>
            </a:r>
            <a:r>
              <a:rPr lang="en-US" sz="1200" kern="1200" baseline="0" dirty="0" smtClean="0">
                <a:solidFill>
                  <a:schemeClr val="tx1"/>
                </a:solidFill>
                <a:effectLst/>
                <a:latin typeface="Arial" charset="0"/>
                <a:ea typeface="+mn-ea"/>
                <a:cs typeface="+mn-cs"/>
              </a:rPr>
              <a:t>accessible. </a:t>
            </a:r>
            <a:r>
              <a:rPr lang="en-US" sz="1200" kern="1200" baseline="0" dirty="0" smtClean="0">
                <a:solidFill>
                  <a:schemeClr val="tx1"/>
                </a:solidFill>
                <a:effectLst/>
                <a:latin typeface="Arial" charset="0"/>
                <a:ea typeface="+mn-ea"/>
                <a:cs typeface="+mn-cs"/>
              </a:rPr>
              <a:t>Small </a:t>
            </a:r>
            <a:r>
              <a:rPr lang="en-US" sz="1200" kern="1200" baseline="0" dirty="0" smtClean="0">
                <a:solidFill>
                  <a:schemeClr val="tx1"/>
                </a:solidFill>
                <a:effectLst/>
                <a:latin typeface="Arial" charset="0"/>
                <a:ea typeface="+mn-ea"/>
                <a:cs typeface="+mn-cs"/>
              </a:rPr>
              <a:t>issues affecting few constituents can end up being raised in the house. 1000/1 rule. 1000 people cannot phone up MP but 1 can. </a:t>
            </a:r>
          </a:p>
          <a:p>
            <a:r>
              <a:rPr lang="en-US" sz="1200" kern="1200" baseline="0" dirty="0" smtClean="0">
                <a:solidFill>
                  <a:schemeClr val="tx1"/>
                </a:solidFill>
                <a:effectLst/>
                <a:latin typeface="Arial" charset="0"/>
                <a:ea typeface="+mn-ea"/>
                <a:cs typeface="+mn-cs"/>
              </a:rPr>
              <a:t>The potted history is that it was tremendously poor agragian society with high levels of poverty. The options were once known to be the three “</a:t>
            </a:r>
            <a:r>
              <a:rPr lang="en-US" sz="1200" kern="1200" baseline="0" dirty="0" err="1" smtClean="0">
                <a:solidFill>
                  <a:schemeClr val="tx1"/>
                </a:solidFill>
                <a:effectLst/>
                <a:latin typeface="Arial" charset="0"/>
                <a:ea typeface="+mn-ea"/>
                <a:cs typeface="+mn-cs"/>
              </a:rPr>
              <a:t>f”s</a:t>
            </a:r>
            <a:r>
              <a:rPr lang="en-US" sz="1200" kern="1200" baseline="0" dirty="0" smtClean="0">
                <a:solidFill>
                  <a:schemeClr val="tx1"/>
                </a:solidFill>
                <a:effectLst/>
                <a:latin typeface="Arial" charset="0"/>
                <a:ea typeface="+mn-ea"/>
                <a:cs typeface="+mn-cs"/>
              </a:rPr>
              <a:t> </a:t>
            </a:r>
            <a:r>
              <a:rPr lang="mr-IN" sz="1200" kern="1200" baseline="0" dirty="0" smtClean="0">
                <a:solidFill>
                  <a:schemeClr val="tx1"/>
                </a:solidFill>
                <a:effectLst/>
                <a:latin typeface="Arial" charset="0"/>
                <a:ea typeface="+mn-ea"/>
                <a:cs typeface="+mn-cs"/>
              </a:rPr>
              <a:t>–</a:t>
            </a:r>
            <a:r>
              <a:rPr lang="en-US" sz="1200" kern="1200" baseline="0" dirty="0" smtClean="0">
                <a:solidFill>
                  <a:schemeClr val="tx1"/>
                </a:solidFill>
                <a:effectLst/>
                <a:latin typeface="Arial" charset="0"/>
                <a:ea typeface="+mn-ea"/>
                <a:cs typeface="+mn-cs"/>
              </a:rPr>
              <a:t> fishing, farming, or flee. The Island was a small exporter of people. </a:t>
            </a:r>
          </a:p>
          <a:p>
            <a:r>
              <a:rPr lang="en-US" sz="1200" kern="1200" baseline="0" dirty="0" smtClean="0">
                <a:solidFill>
                  <a:schemeClr val="tx1"/>
                </a:solidFill>
                <a:effectLst/>
                <a:latin typeface="Arial" charset="0"/>
                <a:ea typeface="+mn-ea"/>
                <a:cs typeface="+mn-cs"/>
              </a:rPr>
              <a:t>In the Victorian era the Island benefited from tourism, which decreased particularly when cheap flights and package holidays took off in the 70s. </a:t>
            </a:r>
          </a:p>
          <a:p>
            <a:r>
              <a:rPr lang="en-US" sz="1200" kern="1200" baseline="0" dirty="0" smtClean="0">
                <a:solidFill>
                  <a:schemeClr val="tx1"/>
                </a:solidFill>
                <a:effectLst/>
                <a:latin typeface="Arial" charset="0"/>
                <a:ea typeface="+mn-ea"/>
                <a:cs typeface="+mn-cs"/>
              </a:rPr>
              <a:t>The island then devised a strong competitive tax jurisdiction</a:t>
            </a:r>
            <a:r>
              <a:rPr lang="mr-IN" sz="1200" kern="1200" baseline="0" dirty="0" smtClean="0">
                <a:solidFill>
                  <a:schemeClr val="tx1"/>
                </a:solidFill>
                <a:effectLst/>
                <a:latin typeface="Arial" charset="0"/>
                <a:ea typeface="+mn-ea"/>
                <a:cs typeface="+mn-cs"/>
              </a:rPr>
              <a:t>–</a:t>
            </a:r>
            <a:r>
              <a:rPr lang="en-US" sz="1200" kern="1200" baseline="0" dirty="0" smtClean="0">
                <a:solidFill>
                  <a:schemeClr val="tx1"/>
                </a:solidFill>
                <a:effectLst/>
                <a:latin typeface="Arial" charset="0"/>
                <a:ea typeface="+mn-ea"/>
                <a:cs typeface="+mn-cs"/>
              </a:rPr>
              <a:t> seeking a low tax regime, designed to benefit from the flow of capital, which was used to fund a generous welfare state.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Arial" charset="0"/>
              <a:ea typeface="+mn-ea"/>
              <a:cs typeface="+mn-cs"/>
            </a:endParaRPr>
          </a:p>
          <a:p>
            <a:r>
              <a:rPr lang="en-GB" b="0" dirty="0" smtClean="0"/>
              <a:t>In </a:t>
            </a:r>
            <a:r>
              <a:rPr lang="en-GB" b="0" baseline="0" dirty="0" smtClean="0"/>
              <a:t>1954 the Island introduced its first controls on employment in the Control of Employment Act 1954. Re-enactments have followed over the years the provisions in such varying in their stringency but the most recent Act of 2014 continues to control the flow of labour from UK and abroad, by requiring employers by law to offer roles to Isle of Man workers if available before considering foreign workers. </a:t>
            </a:r>
            <a:endParaRPr lang="en-GB" b="0" dirty="0" smtClean="0"/>
          </a:p>
          <a:p>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Arial" charset="0"/>
                <a:ea typeface="+mn-ea"/>
                <a:cs typeface="+mn-cs"/>
              </a:rPr>
              <a:t>There are no capital gains, inheritance tax or stamp duty, and personal income tax has a generous allowance of £8,500 per person above which there is a </a:t>
            </a:r>
            <a:r>
              <a:rPr lang="en-US" sz="1200" b="0" i="0" kern="1200" dirty="0" err="1" smtClean="0">
                <a:solidFill>
                  <a:schemeClr val="tx1"/>
                </a:solidFill>
                <a:effectLst/>
                <a:latin typeface="Arial" charset="0"/>
                <a:ea typeface="+mn-ea"/>
                <a:cs typeface="+mn-cs"/>
              </a:rPr>
              <a:t>a</a:t>
            </a:r>
            <a:r>
              <a:rPr lang="en-US" sz="1200" b="0" i="0" kern="1200" dirty="0" smtClean="0">
                <a:solidFill>
                  <a:schemeClr val="tx1"/>
                </a:solidFill>
                <a:effectLst/>
                <a:latin typeface="Arial" charset="0"/>
                <a:ea typeface="+mn-ea"/>
                <a:cs typeface="+mn-cs"/>
              </a:rPr>
              <a:t> 10% standard rate and 20% higher rate.  In addition there is a tax cap on total income payable of £125,000 per person, which has encouraged a steady flow of wealthy individuals and families to settle on the Island.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Arial" charset="0"/>
                <a:ea typeface="+mn-ea"/>
                <a:cs typeface="+mn-cs"/>
              </a:rPr>
              <a:t>Furthermore,</a:t>
            </a:r>
            <a:r>
              <a:rPr lang="en-US" sz="1200" b="0" i="0" kern="1200" baseline="0" dirty="0" smtClean="0">
                <a:solidFill>
                  <a:schemeClr val="tx1"/>
                </a:solidFill>
                <a:effectLst/>
                <a:latin typeface="Arial" charset="0"/>
                <a:ea typeface="+mn-ea"/>
                <a:cs typeface="+mn-cs"/>
              </a:rPr>
              <a:t> the Island’s business are taxed at a rate of 0% unless the business is from banking or derived from Manx Land or Property when the rate is 10%. This is known as 0/10. </a:t>
            </a:r>
            <a:endParaRPr lang="en-US" dirty="0" smtClean="0"/>
          </a:p>
          <a:p>
            <a:endParaRPr lang="en-US" sz="1200" kern="1200" baseline="0" dirty="0" smtClean="0">
              <a:solidFill>
                <a:schemeClr val="tx1"/>
              </a:solidFill>
              <a:effectLst/>
              <a:latin typeface="Arial" charset="0"/>
              <a:ea typeface="+mn-ea"/>
              <a:cs typeface="+mn-cs"/>
            </a:endParaRPr>
          </a:p>
          <a:p>
            <a:r>
              <a:rPr lang="en-US" sz="1200" kern="1200" baseline="0" dirty="0" smtClean="0">
                <a:solidFill>
                  <a:schemeClr val="tx1"/>
                </a:solidFill>
                <a:effectLst/>
                <a:latin typeface="Arial" charset="0"/>
                <a:ea typeface="+mn-ea"/>
                <a:cs typeface="+mn-cs"/>
              </a:rPr>
              <a:t>This has led to the Island becoming a very successful competitive tax jurisdiction, with constant economic growth since 1991, due almost entirely to the prioritization of competitive economic policies. </a:t>
            </a:r>
            <a:endParaRPr lang="en-US" dirty="0" smtClean="0"/>
          </a:p>
          <a:p>
            <a:r>
              <a:rPr lang="en-US" dirty="0" smtClean="0"/>
              <a:t>This </a:t>
            </a:r>
            <a:r>
              <a:rPr lang="en-US" baseline="0" dirty="0" smtClean="0"/>
              <a:t>has meant the island has managed, until recently, to finance a relatively generous welfare state. </a:t>
            </a:r>
            <a:endParaRPr lang="en-US" sz="1200" kern="1200" baseline="0" dirty="0" smtClean="0">
              <a:solidFill>
                <a:schemeClr val="tx1"/>
              </a:solidFill>
              <a:effectLst/>
              <a:latin typeface="Arial" charset="0"/>
              <a:ea typeface="+mn-ea"/>
              <a:cs typeface="+mn-cs"/>
            </a:endParaRPr>
          </a:p>
          <a:p>
            <a:endParaRPr lang="en-GB" b="1" dirty="0"/>
          </a:p>
        </p:txBody>
      </p:sp>
      <p:sp>
        <p:nvSpPr>
          <p:cNvPr id="4" name="Slide Number Placeholder 3"/>
          <p:cNvSpPr>
            <a:spLocks noGrp="1"/>
          </p:cNvSpPr>
          <p:nvPr>
            <p:ph type="sldNum" sz="quarter" idx="10"/>
          </p:nvPr>
        </p:nvSpPr>
        <p:spPr/>
        <p:txBody>
          <a:bodyPr/>
          <a:lstStyle/>
          <a:p>
            <a:fld id="{BCCA24A0-AD33-4816-8BD2-575FEE4D887D}" type="slidenum">
              <a:rPr lang="en-GB" smtClean="0"/>
              <a:pPr/>
              <a:t>2</a:t>
            </a:fld>
            <a:endParaRPr lang="en-GB" dirty="0"/>
          </a:p>
        </p:txBody>
      </p:sp>
    </p:spTree>
    <p:extLst>
      <p:ext uri="{BB962C8B-B14F-4D97-AF65-F5344CB8AC3E}">
        <p14:creationId xmlns:p14="http://schemas.microsoft.com/office/powerpoint/2010/main" val="144958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Since 1979 the UK and the Isle of Man have pooled VAT receipts under what was known as the revenue-sharing Customs and Excise agreement, generally accepted as being advantageous to the Isle of Man. Post 2008 crash, and further to an independent investigation prompted by the UK in 2007 suggested that the Manx government was in fact receiving three times more revenue than it appeared to be entitled to because it is proportionately more structured to VAT-exempt activity than the UK. </a:t>
            </a:r>
          </a:p>
          <a:p>
            <a:endParaRPr lang="en-US" sz="1200" b="0" i="0" kern="1200" baseline="0" dirty="0" smtClean="0">
              <a:solidFill>
                <a:schemeClr val="tx1"/>
              </a:solidFill>
              <a:effectLst/>
              <a:latin typeface="Arial" charset="0"/>
              <a:ea typeface="+mn-ea"/>
              <a:cs typeface="+mn-cs"/>
            </a:endParaRPr>
          </a:p>
          <a:p>
            <a:r>
              <a:rPr lang="en-US" baseline="0" dirty="0" smtClean="0"/>
              <a:t>In 2009 the UK HMRC gave notice to the IOM of a change to the revenue sharing agreement, which would result in a significant loss of revenue to the Island. </a:t>
            </a:r>
          </a:p>
          <a:p>
            <a:r>
              <a:rPr lang="en-US" dirty="0" smtClean="0"/>
              <a:t/>
            </a:r>
            <a:br>
              <a:rPr lang="en-US" dirty="0" smtClean="0"/>
            </a:br>
            <a:r>
              <a:rPr lang="en-US" sz="1200" b="0" i="0" kern="1200" dirty="0" smtClean="0">
                <a:solidFill>
                  <a:schemeClr val="tx1"/>
                </a:solidFill>
                <a:effectLst/>
                <a:latin typeface="Arial" charset="0"/>
                <a:ea typeface="+mn-ea"/>
                <a:cs typeface="+mn-cs"/>
              </a:rPr>
              <a:t>The withdrawals will be staggered over the following few years, resulting in annual revenue reductions of £30 million in 11/12, £50 million in 2012/13 and £75 million p/a thereafter.</a:t>
            </a:r>
          </a:p>
          <a:p>
            <a:endParaRPr lang="en-US" sz="1200" b="0" i="0" kern="1200" baseline="0" dirty="0" smtClean="0">
              <a:solidFill>
                <a:schemeClr val="tx1"/>
              </a:solidFill>
              <a:effectLst/>
              <a:latin typeface="Arial" charset="0"/>
              <a:ea typeface="+mn-ea"/>
              <a:cs typeface="+mn-cs"/>
            </a:endParaRPr>
          </a:p>
          <a:p>
            <a:r>
              <a:rPr lang="en-US" sz="1200" b="0" i="0" kern="1200" baseline="0" dirty="0" smtClean="0">
                <a:solidFill>
                  <a:schemeClr val="tx1"/>
                </a:solidFill>
                <a:effectLst/>
                <a:latin typeface="Arial" charset="0"/>
                <a:ea typeface="+mn-ea"/>
                <a:cs typeface="+mn-cs"/>
              </a:rPr>
              <a:t>It was clear that the days of content compromise were </a:t>
            </a:r>
            <a:r>
              <a:rPr lang="en-US" sz="1200" b="0" i="0" kern="1200" baseline="0" dirty="0" smtClean="0">
                <a:solidFill>
                  <a:schemeClr val="tx1"/>
                </a:solidFill>
                <a:effectLst/>
                <a:latin typeface="Arial" charset="0"/>
                <a:ea typeface="+mn-ea"/>
                <a:cs typeface="+mn-cs"/>
              </a:rPr>
              <a:t>limited and savings were needed across government. There was now a friction between the social conscience that was so well embedded in Island society, and the need to balance the budget. The most obvious way to do this, was better targeting.</a:t>
            </a:r>
            <a:endParaRPr lang="en-US" sz="1200" b="0" i="0" kern="1200" baseline="0" dirty="0" smtClean="0">
              <a:solidFill>
                <a:schemeClr val="tx1"/>
              </a:solidFill>
              <a:effectLst/>
              <a:latin typeface="Arial" charset="0"/>
              <a:ea typeface="+mn-ea"/>
              <a:cs typeface="+mn-cs"/>
            </a:endParaRPr>
          </a:p>
          <a:p>
            <a:endParaRPr lang="en-US" sz="1200" b="0" i="0" kern="1200" baseline="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BCCA24A0-AD33-4816-8BD2-575FEE4D887D}" type="slidenum">
              <a:rPr lang="en-GB" smtClean="0"/>
              <a:pPr/>
              <a:t>3</a:t>
            </a:fld>
            <a:endParaRPr lang="en-GB" dirty="0"/>
          </a:p>
        </p:txBody>
      </p:sp>
    </p:spTree>
    <p:extLst>
      <p:ext uri="{BB962C8B-B14F-4D97-AF65-F5344CB8AC3E}">
        <p14:creationId xmlns:p14="http://schemas.microsoft.com/office/powerpoint/2010/main" val="2809550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£80million on</a:t>
            </a:r>
            <a:r>
              <a:rPr lang="en-GB" baseline="0" dirty="0" smtClean="0"/>
              <a:t> means tested. Tax funded. </a:t>
            </a:r>
            <a:endParaRPr lang="en-GB" dirty="0"/>
          </a:p>
        </p:txBody>
      </p:sp>
      <p:sp>
        <p:nvSpPr>
          <p:cNvPr id="4" name="Slide Number Placeholder 3"/>
          <p:cNvSpPr>
            <a:spLocks noGrp="1"/>
          </p:cNvSpPr>
          <p:nvPr>
            <p:ph type="sldNum" sz="quarter" idx="10"/>
          </p:nvPr>
        </p:nvSpPr>
        <p:spPr/>
        <p:txBody>
          <a:bodyPr/>
          <a:lstStyle/>
          <a:p>
            <a:fld id="{BCCA24A0-AD33-4816-8BD2-575FEE4D887D}" type="slidenum">
              <a:rPr lang="en-GB" smtClean="0"/>
              <a:pPr/>
              <a:t>4</a:t>
            </a:fld>
            <a:endParaRPr lang="en-GB" dirty="0"/>
          </a:p>
        </p:txBody>
      </p:sp>
    </p:spTree>
    <p:extLst>
      <p:ext uri="{BB962C8B-B14F-4D97-AF65-F5344CB8AC3E}">
        <p14:creationId xmlns:p14="http://schemas.microsoft.com/office/powerpoint/2010/main" val="2809550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Arial" charset="0"/>
                <a:ea typeface="+mn-ea"/>
                <a:cs typeface="+mn-cs"/>
              </a:rPr>
              <a:t>In</a:t>
            </a:r>
            <a:r>
              <a:rPr lang="en-GB" sz="1200" b="0" i="0" kern="1200" baseline="0" dirty="0" smtClean="0">
                <a:solidFill>
                  <a:schemeClr val="tx1"/>
                </a:solidFill>
                <a:effectLst/>
                <a:latin typeface="Arial" charset="0"/>
                <a:ea typeface="+mn-ea"/>
                <a:cs typeface="+mn-cs"/>
              </a:rPr>
              <a:t> 2014, Treasury commissioned the consultants firm Ci65 to undertake a review of the Island’s National Insurance Fund. </a:t>
            </a:r>
            <a:r>
              <a:rPr lang="en-GB" sz="1200" b="0" i="0" kern="1200" dirty="0" smtClean="0">
                <a:solidFill>
                  <a:schemeClr val="tx1"/>
                </a:solidFill>
                <a:effectLst/>
                <a:latin typeface="Arial" charset="0"/>
                <a:ea typeface="+mn-ea"/>
                <a:cs typeface="+mn-cs"/>
              </a:rPr>
              <a:t>The report, commissioned by the Treasury, recommends a package of reforms to extend the life of the Fund - to make the system sustainable, simpler and suited to the economic and social conditions of the Isle of Man. Breaking the link with UK policies could mean changing or replacing the reciprocal agreement on social security between the two countries. In</a:t>
            </a:r>
            <a:r>
              <a:rPr lang="en-GB" sz="1200" b="0" i="0" kern="1200" baseline="0" dirty="0" smtClean="0">
                <a:solidFill>
                  <a:schemeClr val="tx1"/>
                </a:solidFill>
                <a:effectLst/>
                <a:latin typeface="Arial" charset="0"/>
                <a:ea typeface="+mn-ea"/>
                <a:cs typeface="+mn-cs"/>
              </a:rPr>
              <a:t> the main, the report made recommendations to changes to the Pensions system, but it also recommended </a:t>
            </a:r>
          </a:p>
          <a:p>
            <a:endParaRPr lang="en-GB" sz="1200" b="0" i="0" kern="1200" baseline="0" dirty="0" smtClean="0">
              <a:solidFill>
                <a:schemeClr val="tx1"/>
              </a:solidFill>
              <a:effectLst/>
              <a:latin typeface="Arial" charset="0"/>
              <a:ea typeface="+mn-ea"/>
              <a:cs typeface="+mn-cs"/>
            </a:endParaRPr>
          </a:p>
          <a:p>
            <a:r>
              <a:rPr lang="en-GB" sz="1200" b="0" i="0" kern="1200" dirty="0" smtClean="0">
                <a:solidFill>
                  <a:schemeClr val="tx1"/>
                </a:solidFill>
                <a:effectLst/>
                <a:latin typeface="Arial" charset="0"/>
                <a:ea typeface="+mn-ea"/>
                <a:cs typeface="+mn-cs"/>
              </a:rPr>
              <a:t>A 'New Manx Benefit' to consolidate and simplify the existing regime of 16 working age benefits. Easier for the public to understand and less bureaucratic to </a:t>
            </a:r>
            <a:r>
              <a:rPr lang="en-GB" sz="1200" b="0" i="0" kern="1200" dirty="0" smtClean="0">
                <a:solidFill>
                  <a:schemeClr val="tx1"/>
                </a:solidFill>
                <a:effectLst/>
                <a:latin typeface="Arial" charset="0"/>
                <a:ea typeface="+mn-ea"/>
                <a:cs typeface="+mn-cs"/>
              </a:rPr>
              <a:t>administer</a:t>
            </a:r>
            <a:r>
              <a:rPr lang="en-GB" sz="1200" b="0" i="0" kern="1200" baseline="0" dirty="0" smtClean="0">
                <a:solidFill>
                  <a:schemeClr val="tx1"/>
                </a:solidFill>
                <a:effectLst/>
                <a:latin typeface="Arial" charset="0"/>
                <a:ea typeface="+mn-ea"/>
                <a:cs typeface="+mn-cs"/>
              </a:rPr>
              <a:t> – Sound like Universal Credit??? </a:t>
            </a:r>
            <a:endParaRPr lang="en-GB" sz="1200" b="0" i="0" kern="1200" dirty="0" smtClean="0">
              <a:solidFill>
                <a:schemeClr val="tx1"/>
              </a:solidFill>
              <a:effectLst/>
              <a:latin typeface="Arial" charset="0"/>
              <a:ea typeface="+mn-ea"/>
              <a:cs typeface="+mn-cs"/>
            </a:endParaRPr>
          </a:p>
          <a:p>
            <a:r>
              <a:rPr lang="en-GB" sz="1200" b="0" i="0" kern="1200" dirty="0" smtClean="0">
                <a:solidFill>
                  <a:schemeClr val="tx1"/>
                </a:solidFill>
                <a:effectLst/>
                <a:latin typeface="Arial" charset="0"/>
                <a:ea typeface="+mn-ea"/>
                <a:cs typeface="+mn-cs"/>
              </a:rPr>
              <a:t>A 'Better Off In Work' guarantee – top-ups to ensure that people will always receive more in employment than out of </a:t>
            </a:r>
            <a:r>
              <a:rPr lang="en-GB" sz="1200" b="0" i="0" kern="1200" dirty="0" smtClean="0">
                <a:solidFill>
                  <a:schemeClr val="tx1"/>
                </a:solidFill>
                <a:effectLst/>
                <a:latin typeface="Arial" charset="0"/>
                <a:ea typeface="+mn-ea"/>
                <a:cs typeface="+mn-cs"/>
              </a:rPr>
              <a:t>it</a:t>
            </a:r>
            <a:r>
              <a:rPr lang="en-GB" sz="1200" b="0" i="0" kern="1200" baseline="0" dirty="0" smtClean="0">
                <a:solidFill>
                  <a:schemeClr val="tx1"/>
                </a:solidFill>
                <a:effectLst/>
                <a:latin typeface="Arial" charset="0"/>
                <a:ea typeface="+mn-ea"/>
                <a:cs typeface="+mn-cs"/>
              </a:rPr>
              <a:t> – sound like universal credit??</a:t>
            </a:r>
            <a:endParaRPr lang="en-GB" sz="1200" b="0" i="0" kern="1200" dirty="0" smtClean="0">
              <a:solidFill>
                <a:schemeClr val="tx1"/>
              </a:solidFill>
              <a:effectLst/>
              <a:latin typeface="Arial" charset="0"/>
              <a:ea typeface="+mn-ea"/>
              <a:cs typeface="+mn-cs"/>
            </a:endParaRPr>
          </a:p>
          <a:p>
            <a:r>
              <a:rPr lang="en-GB" sz="1200" b="0" i="0" kern="1200" dirty="0" smtClean="0">
                <a:solidFill>
                  <a:schemeClr val="tx1"/>
                </a:solidFill>
                <a:effectLst/>
                <a:latin typeface="Arial" charset="0"/>
                <a:ea typeface="+mn-ea"/>
                <a:cs typeface="+mn-cs"/>
              </a:rPr>
              <a:t>Consideration of a Benefit Cap. The UK model means that no family can receive more than £500 per week in total </a:t>
            </a:r>
            <a:r>
              <a:rPr lang="en-GB" sz="1200" b="0" i="0" kern="1200" dirty="0" smtClean="0">
                <a:solidFill>
                  <a:schemeClr val="tx1"/>
                </a:solidFill>
                <a:effectLst/>
                <a:latin typeface="Arial" charset="0"/>
                <a:ea typeface="+mn-ea"/>
                <a:cs typeface="+mn-cs"/>
              </a:rPr>
              <a:t>benefits</a:t>
            </a:r>
            <a:r>
              <a:rPr lang="en-GB" sz="1200" b="0" i="0" kern="1200" baseline="0" dirty="0" smtClean="0">
                <a:solidFill>
                  <a:schemeClr val="tx1"/>
                </a:solidFill>
                <a:effectLst/>
                <a:latin typeface="Arial" charset="0"/>
                <a:ea typeface="+mn-ea"/>
                <a:cs typeface="+mn-cs"/>
              </a:rPr>
              <a:t> – sounds like universal credit??? </a:t>
            </a:r>
            <a:endParaRPr lang="en-GB" sz="1200" b="0" i="0" kern="1200" dirty="0" smtClean="0">
              <a:solidFill>
                <a:schemeClr val="tx1"/>
              </a:solidFill>
              <a:effectLst/>
              <a:latin typeface="Arial" charset="0"/>
              <a:ea typeface="+mn-ea"/>
              <a:cs typeface="+mn-cs"/>
            </a:endParaRPr>
          </a:p>
          <a:p>
            <a:r>
              <a:rPr lang="en-US" baseline="0" dirty="0" smtClean="0"/>
              <a:t>Increased use of </a:t>
            </a:r>
            <a:r>
              <a:rPr lang="en-US" baseline="0" dirty="0" smtClean="0"/>
              <a:t>activation – sounds like universal credit?? </a:t>
            </a:r>
            <a:endParaRPr lang="en-US" baseline="0" dirty="0" smtClean="0"/>
          </a:p>
          <a:p>
            <a:endParaRPr lang="en-US"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BCCA24A0-AD33-4816-8BD2-575FEE4D887D}" type="slidenum">
              <a:rPr lang="en-GB" smtClean="0"/>
              <a:pPr/>
              <a:t>5</a:t>
            </a:fld>
            <a:endParaRPr lang="en-GB" dirty="0"/>
          </a:p>
        </p:txBody>
      </p:sp>
    </p:spTree>
    <p:extLst>
      <p:ext uri="{BB962C8B-B14F-4D97-AF65-F5344CB8AC3E}">
        <p14:creationId xmlns:p14="http://schemas.microsoft.com/office/powerpoint/2010/main" val="1855160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CA24A0-AD33-4816-8BD2-575FEE4D887D}" type="slidenum">
              <a:rPr lang="en-GB" smtClean="0"/>
              <a:pPr/>
              <a:t>6</a:t>
            </a:fld>
            <a:endParaRPr lang="en-GB" dirty="0"/>
          </a:p>
        </p:txBody>
      </p:sp>
    </p:spTree>
    <p:extLst>
      <p:ext uri="{BB962C8B-B14F-4D97-AF65-F5344CB8AC3E}">
        <p14:creationId xmlns:p14="http://schemas.microsoft.com/office/powerpoint/2010/main" val="160051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WFI</a:t>
            </a:r>
            <a:r>
              <a:rPr lang="en-GB" baseline="0" dirty="0" smtClean="0"/>
              <a:t> – gathering information on barriers and perceived barriers, and supporting, encouraging, referring, upskilling, job matching etc.</a:t>
            </a:r>
          </a:p>
          <a:p>
            <a:endParaRPr lang="en-GB" baseline="0" dirty="0" smtClean="0"/>
          </a:p>
          <a:p>
            <a:r>
              <a:rPr lang="en-GB" baseline="0" dirty="0" smtClean="0"/>
              <a:t>Spending money helping rather than testing. </a:t>
            </a:r>
          </a:p>
        </p:txBody>
      </p:sp>
      <p:sp>
        <p:nvSpPr>
          <p:cNvPr id="4" name="Slide Number Placeholder 3"/>
          <p:cNvSpPr>
            <a:spLocks noGrp="1"/>
          </p:cNvSpPr>
          <p:nvPr>
            <p:ph type="sldNum" sz="quarter" idx="10"/>
          </p:nvPr>
        </p:nvSpPr>
        <p:spPr/>
        <p:txBody>
          <a:bodyPr/>
          <a:lstStyle/>
          <a:p>
            <a:fld id="{BCCA24A0-AD33-4816-8BD2-575FEE4D887D}" type="slidenum">
              <a:rPr lang="en-GB" smtClean="0"/>
              <a:pPr/>
              <a:t>7</a:t>
            </a:fld>
            <a:endParaRPr lang="en-GB" dirty="0"/>
          </a:p>
        </p:txBody>
      </p:sp>
    </p:spTree>
    <p:extLst>
      <p:ext uri="{BB962C8B-B14F-4D97-AF65-F5344CB8AC3E}">
        <p14:creationId xmlns:p14="http://schemas.microsoft.com/office/powerpoint/2010/main" val="3944739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Close by telling you a bit about how I am here today. </a:t>
            </a:r>
            <a:r>
              <a:rPr lang="en-GB" baseline="0" dirty="0" smtClean="0"/>
              <a:t>In </a:t>
            </a:r>
            <a:r>
              <a:rPr lang="en-GB" baseline="0" dirty="0" smtClean="0"/>
              <a:t>2017, Leadership team went to CPAG conference in 2017 with the question of how we would introduce UC and conditionality better than the UK. Prof Dwyer introduced his mid project findings and as a result, we have not introduced either and are instead, monitoring and reviewing findings from UK and abroad and exploring instead options of meaningful support. </a:t>
            </a:r>
          </a:p>
          <a:p>
            <a:r>
              <a:rPr lang="en-GB" baseline="0" dirty="0" smtClean="0"/>
              <a:t>One of the benefits of being a small Island is that we run the operations and develop the policy. This means that we can see how policy change affects individuals. This means that qualitative data is very easy to come across as we are applying the legislation every day at the same time as considering policy benefits/implications. </a:t>
            </a:r>
          </a:p>
          <a:p>
            <a:endParaRPr lang="en-GB" baseline="0" dirty="0" smtClean="0"/>
          </a:p>
          <a:p>
            <a:r>
              <a:rPr lang="en-GB" baseline="0" dirty="0" smtClean="0"/>
              <a:t>Aware of frustrations amongst academics in their desire to get policy makers to respond to their research. It may only be a small Island of 85000 people but it </a:t>
            </a:r>
            <a:r>
              <a:rPr lang="en-GB" baseline="0" smtClean="0"/>
              <a:t>is </a:t>
            </a:r>
            <a:r>
              <a:rPr lang="en-GB" baseline="0" smtClean="0"/>
              <a:t>somewhere that </a:t>
            </a:r>
            <a:r>
              <a:rPr lang="en-GB" baseline="0" dirty="0" smtClean="0"/>
              <a:t>the WC findings have had tremendous impact, and continue to do so. </a:t>
            </a:r>
          </a:p>
        </p:txBody>
      </p:sp>
      <p:sp>
        <p:nvSpPr>
          <p:cNvPr id="4" name="Slide Number Placeholder 3"/>
          <p:cNvSpPr>
            <a:spLocks noGrp="1"/>
          </p:cNvSpPr>
          <p:nvPr>
            <p:ph type="sldNum" sz="quarter" idx="10"/>
          </p:nvPr>
        </p:nvSpPr>
        <p:spPr/>
        <p:txBody>
          <a:bodyPr/>
          <a:lstStyle/>
          <a:p>
            <a:fld id="{BCCA24A0-AD33-4816-8BD2-575FEE4D887D}" type="slidenum">
              <a:rPr lang="en-GB" smtClean="0"/>
              <a:pPr/>
              <a:t>8</a:t>
            </a:fld>
            <a:endParaRPr lang="en-GB" dirty="0"/>
          </a:p>
        </p:txBody>
      </p:sp>
    </p:spTree>
    <p:extLst>
      <p:ext uri="{BB962C8B-B14F-4D97-AF65-F5344CB8AC3E}">
        <p14:creationId xmlns:p14="http://schemas.microsoft.com/office/powerpoint/2010/main" val="1261605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99FF3D75-E5CA-4197-88AE-FB2F0DD9DDC6}" type="slidenum">
              <a:rPr lang="en-GB"/>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0DB548CA-C3DC-45AD-870C-AE814956B7BB}" type="slidenum">
              <a:rPr lang="en-GB"/>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0"/>
            <a:ext cx="2074863" cy="60213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0"/>
            <a:ext cx="6075362" cy="6021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0CF73822-CCFE-472E-BEC4-F70E967D72BC}" type="slidenum">
              <a:rPr lang="en-GB"/>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5288" y="0"/>
            <a:ext cx="8229600" cy="69215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68313" y="1196975"/>
            <a:ext cx="4038600" cy="2335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9313" y="1196975"/>
            <a:ext cx="4038600" cy="2335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8313" y="3684588"/>
            <a:ext cx="4038600"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59313" y="3684588"/>
            <a:ext cx="4038600"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GB" dirty="0"/>
          </a:p>
        </p:txBody>
      </p:sp>
      <p:sp>
        <p:nvSpPr>
          <p:cNvPr id="8" name="Footer Placeholder 7"/>
          <p:cNvSpPr>
            <a:spLocks noGrp="1"/>
          </p:cNvSpPr>
          <p:nvPr>
            <p:ph type="ftr" sz="quarter" idx="11"/>
          </p:nvPr>
        </p:nvSpPr>
        <p:spPr>
          <a:xfrm>
            <a:off x="3132138" y="6165850"/>
            <a:ext cx="2895600" cy="476250"/>
          </a:xfr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52836384-B026-4A7D-8E04-83AD7D545A09}"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C17FDAF7-46B2-4F7A-B51C-9F378664D256}" type="slidenum">
              <a:rPr lang="en-GB"/>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E1D0A061-2293-4424-91E6-F9296F9CB223}"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196975"/>
            <a:ext cx="4038600"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196975"/>
            <a:ext cx="4038600"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EE1EA618-4E68-40D3-9D79-5A7735BF3111}"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A8A0CF00-8454-4E4F-8F65-8847F95C9FCC}"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68772149-958B-41E1-8E01-8C3FAD1E3F6D}"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A7D9497-C147-4E2F-98B1-E4079D71771A}"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97B3C2D0-CB26-4461-AE0C-BBBD2C213F48}"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03420141-EAA9-470C-AFD4-338AA0F79BD5}"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rrowheads="1"/>
          </p:cNvPicPr>
          <p:nvPr/>
        </p:nvPicPr>
        <p:blipFill>
          <a:blip r:embed="rId14" cstate="print"/>
          <a:srcRect/>
          <a:stretch>
            <a:fillRect/>
          </a:stretch>
        </p:blipFill>
        <p:spPr bwMode="auto">
          <a:xfrm>
            <a:off x="0" y="0"/>
            <a:ext cx="9156700" cy="777875"/>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395288" y="0"/>
            <a:ext cx="8229600" cy="6921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GB" smtClean="0"/>
          </a:p>
        </p:txBody>
      </p:sp>
      <p:sp>
        <p:nvSpPr>
          <p:cNvPr id="1028" name="Rectangle 4"/>
          <p:cNvSpPr>
            <a:spLocks noGrp="1" noChangeArrowheads="1"/>
          </p:cNvSpPr>
          <p:nvPr>
            <p:ph type="body" idx="1"/>
          </p:nvPr>
        </p:nvSpPr>
        <p:spPr bwMode="auto">
          <a:xfrm>
            <a:off x="468313" y="1196975"/>
            <a:ext cx="8229600" cy="4824413"/>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endParaRPr lang="en-GB" dirty="0"/>
          </a:p>
        </p:txBody>
      </p:sp>
      <p:sp>
        <p:nvSpPr>
          <p:cNvPr id="1030" name="Rectangle 6"/>
          <p:cNvSpPr>
            <a:spLocks noGrp="1" noChangeArrowheads="1"/>
          </p:cNvSpPr>
          <p:nvPr>
            <p:ph type="ftr" sz="quarter" idx="3"/>
          </p:nvPr>
        </p:nvSpPr>
        <p:spPr bwMode="auto">
          <a:xfrm>
            <a:off x="3132138" y="6165850"/>
            <a:ext cx="2895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endParaRPr lang="en-GB" dirty="0"/>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fld id="{57ABCB77-C843-4470-A666-9DAE1B2DC196}" type="slidenum">
              <a:rPr lang="en-GB"/>
              <a:pPr/>
              <a:t>‹#›</a:t>
            </a:fld>
            <a:endParaRPr lang="en-GB" dirty="0"/>
          </a:p>
        </p:txBody>
      </p:sp>
      <p:pic>
        <p:nvPicPr>
          <p:cNvPr id="1032" name="Picture 8"/>
          <p:cNvPicPr>
            <a:picLocks noChangeArrowheads="1"/>
          </p:cNvPicPr>
          <p:nvPr/>
        </p:nvPicPr>
        <p:blipFill>
          <a:blip r:embed="rId15" cstate="print"/>
          <a:srcRect/>
          <a:stretch>
            <a:fillRect/>
          </a:stretch>
        </p:blipFill>
        <p:spPr bwMode="auto">
          <a:xfrm>
            <a:off x="0" y="6524625"/>
            <a:ext cx="9156700" cy="347663"/>
          </a:xfrm>
          <a:prstGeom prst="rect">
            <a:avLst/>
          </a:prstGeom>
          <a:noFill/>
          <a:ln w="9525">
            <a:noFill/>
            <a:miter lim="800000"/>
            <a:headEnd/>
            <a:tailEnd/>
          </a:ln>
          <a:effectLst/>
        </p:spPr>
      </p:pic>
      <p:pic>
        <p:nvPicPr>
          <p:cNvPr id="1033" name="Picture 9"/>
          <p:cNvPicPr>
            <a:picLocks noChangeArrowheads="1"/>
          </p:cNvPicPr>
          <p:nvPr/>
        </p:nvPicPr>
        <p:blipFill>
          <a:blip r:embed="rId16" cstate="print"/>
          <a:srcRect/>
          <a:stretch>
            <a:fillRect/>
          </a:stretch>
        </p:blipFill>
        <p:spPr bwMode="auto">
          <a:xfrm>
            <a:off x="4211638" y="5445125"/>
            <a:ext cx="758825" cy="1020763"/>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000">
          <a:solidFill>
            <a:schemeClr val="bg1"/>
          </a:solidFill>
          <a:latin typeface="+mj-lt"/>
          <a:ea typeface="+mj-ea"/>
          <a:cs typeface="+mj-cs"/>
        </a:defRPr>
      </a:lvl1pPr>
      <a:lvl2pPr algn="ctr" rtl="0" eaLnBrk="1" fontAlgn="base" hangingPunct="1">
        <a:spcBef>
          <a:spcPct val="0"/>
        </a:spcBef>
        <a:spcAft>
          <a:spcPct val="0"/>
        </a:spcAft>
        <a:defRPr sz="4000">
          <a:solidFill>
            <a:schemeClr val="bg1"/>
          </a:solidFill>
          <a:latin typeface="Tahoma" charset="0"/>
        </a:defRPr>
      </a:lvl2pPr>
      <a:lvl3pPr algn="ctr" rtl="0" eaLnBrk="1" fontAlgn="base" hangingPunct="1">
        <a:spcBef>
          <a:spcPct val="0"/>
        </a:spcBef>
        <a:spcAft>
          <a:spcPct val="0"/>
        </a:spcAft>
        <a:defRPr sz="4000">
          <a:solidFill>
            <a:schemeClr val="bg1"/>
          </a:solidFill>
          <a:latin typeface="Tahoma" charset="0"/>
        </a:defRPr>
      </a:lvl3pPr>
      <a:lvl4pPr algn="ctr" rtl="0" eaLnBrk="1" fontAlgn="base" hangingPunct="1">
        <a:spcBef>
          <a:spcPct val="0"/>
        </a:spcBef>
        <a:spcAft>
          <a:spcPct val="0"/>
        </a:spcAft>
        <a:defRPr sz="4000">
          <a:solidFill>
            <a:schemeClr val="bg1"/>
          </a:solidFill>
          <a:latin typeface="Tahoma" charset="0"/>
        </a:defRPr>
      </a:lvl4pPr>
      <a:lvl5pPr algn="ctr" rtl="0" eaLnBrk="1" fontAlgn="base" hangingPunct="1">
        <a:spcBef>
          <a:spcPct val="0"/>
        </a:spcBef>
        <a:spcAft>
          <a:spcPct val="0"/>
        </a:spcAft>
        <a:defRPr sz="4000">
          <a:solidFill>
            <a:schemeClr val="bg1"/>
          </a:solidFill>
          <a:latin typeface="Tahoma" charset="0"/>
        </a:defRPr>
      </a:lvl5pPr>
      <a:lvl6pPr marL="457200" algn="ctr" rtl="0" eaLnBrk="1" fontAlgn="base" hangingPunct="1">
        <a:spcBef>
          <a:spcPct val="0"/>
        </a:spcBef>
        <a:spcAft>
          <a:spcPct val="0"/>
        </a:spcAft>
        <a:defRPr sz="4000">
          <a:solidFill>
            <a:schemeClr val="bg1"/>
          </a:solidFill>
          <a:latin typeface="Tahoma" charset="0"/>
        </a:defRPr>
      </a:lvl6pPr>
      <a:lvl7pPr marL="914400" algn="ctr" rtl="0" eaLnBrk="1" fontAlgn="base" hangingPunct="1">
        <a:spcBef>
          <a:spcPct val="0"/>
        </a:spcBef>
        <a:spcAft>
          <a:spcPct val="0"/>
        </a:spcAft>
        <a:defRPr sz="4000">
          <a:solidFill>
            <a:schemeClr val="bg1"/>
          </a:solidFill>
          <a:latin typeface="Tahoma" charset="0"/>
        </a:defRPr>
      </a:lvl7pPr>
      <a:lvl8pPr marL="1371600" algn="ctr" rtl="0" eaLnBrk="1" fontAlgn="base" hangingPunct="1">
        <a:spcBef>
          <a:spcPct val="0"/>
        </a:spcBef>
        <a:spcAft>
          <a:spcPct val="0"/>
        </a:spcAft>
        <a:defRPr sz="4000">
          <a:solidFill>
            <a:schemeClr val="bg1"/>
          </a:solidFill>
          <a:latin typeface="Tahoma" charset="0"/>
        </a:defRPr>
      </a:lvl8pPr>
      <a:lvl9pPr marL="1828800" algn="ctr" rtl="0" eaLnBrk="1" fontAlgn="base" hangingPunct="1">
        <a:spcBef>
          <a:spcPct val="0"/>
        </a:spcBef>
        <a:spcAft>
          <a:spcPct val="0"/>
        </a:spcAft>
        <a:defRPr sz="4000">
          <a:solidFill>
            <a:schemeClr val="bg1"/>
          </a:solidFill>
          <a:latin typeface="Tahoma" charset="0"/>
        </a:defRPr>
      </a:lvl9pPr>
    </p:titleStyle>
    <p:bodyStyle>
      <a:lvl1pPr marL="342900" indent="-342900" algn="l" rtl="0" eaLnBrk="1" fontAlgn="base" hangingPunct="1">
        <a:spcBef>
          <a:spcPct val="20000"/>
        </a:spcBef>
        <a:spcAft>
          <a:spcPct val="0"/>
        </a:spcAft>
        <a:buClr>
          <a:srgbClr val="FF0000"/>
        </a:buClr>
        <a:buFont typeface="Wingdings" pitchFamily="2" charset="2"/>
        <a:buChar char="q"/>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1.xml"/><Relationship Id="rId7"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8.wm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p:cNvGraphicFramePr>
          <p:nvPr/>
        </p:nvGraphicFramePr>
        <p:xfrm>
          <a:off x="-180975" y="2924175"/>
          <a:ext cx="9518650" cy="4405313"/>
        </p:xfrm>
        <a:graphic>
          <a:graphicData uri="http://schemas.openxmlformats.org/presentationml/2006/ole">
            <mc:AlternateContent xmlns:mc="http://schemas.openxmlformats.org/markup-compatibility/2006">
              <mc:Choice xmlns:v="urn:schemas-microsoft-com:vml" Requires="v">
                <p:oleObj spid="_x0000_s4331" name="Visio" r:id="rId4" imgW="9518400" imgH="4404960" progId="">
                  <p:embed/>
                </p:oleObj>
              </mc:Choice>
              <mc:Fallback>
                <p:oleObj name="Visio" r:id="rId4" imgW="9518400" imgH="4404960"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2924175"/>
                        <a:ext cx="9518650" cy="440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Rectangle 3"/>
          <p:cNvSpPr>
            <a:spLocks noGrp="1" noChangeArrowheads="1"/>
          </p:cNvSpPr>
          <p:nvPr>
            <p:ph type="ctrTitle"/>
          </p:nvPr>
        </p:nvSpPr>
        <p:spPr>
          <a:xfrm>
            <a:off x="539750" y="3759175"/>
            <a:ext cx="7773988" cy="2694161"/>
          </a:xfrm>
          <a:noFill/>
          <a:ln/>
        </p:spPr>
        <p:txBody>
          <a:bodyPr/>
          <a:lstStyle/>
          <a:p>
            <a:r>
              <a:rPr lang="en-GB" sz="2800" dirty="0" smtClean="0"/>
              <a:t/>
            </a:r>
            <a:br>
              <a:rPr lang="en-GB" sz="2800" dirty="0" smtClean="0"/>
            </a:br>
            <a:r>
              <a:rPr lang="en-GB" sz="2800" dirty="0"/>
              <a:t/>
            </a:r>
            <a:br>
              <a:rPr lang="en-GB" sz="2800" dirty="0"/>
            </a:br>
            <a:r>
              <a:rPr lang="en-GB" sz="2800" dirty="0" smtClean="0"/>
              <a:t>Welfare Conditionality in the Isle of Man</a:t>
            </a:r>
            <a:br>
              <a:rPr lang="en-GB" sz="2800" dirty="0" smtClean="0"/>
            </a:br>
            <a:r>
              <a:rPr lang="en-GB" sz="1800" dirty="0" smtClean="0"/>
              <a:t>Welfare Conditionality Symposium </a:t>
            </a:r>
            <a:br>
              <a:rPr lang="en-GB" sz="1800" dirty="0" smtClean="0"/>
            </a:br>
            <a:r>
              <a:rPr lang="en-GB" sz="1800" dirty="0" smtClean="0"/>
              <a:t>University of York</a:t>
            </a:r>
            <a:br>
              <a:rPr lang="en-GB" sz="1800" dirty="0" smtClean="0"/>
            </a:br>
            <a:r>
              <a:rPr lang="en-GB" sz="1800" dirty="0" smtClean="0"/>
              <a:t>January 2019</a:t>
            </a:r>
            <a:br>
              <a:rPr lang="en-GB" sz="1800" dirty="0" smtClean="0"/>
            </a:br>
            <a:r>
              <a:rPr lang="en-GB" sz="2800" dirty="0" smtClean="0"/>
              <a:t/>
            </a:r>
            <a:br>
              <a:rPr lang="en-GB" sz="2800" dirty="0" smtClean="0"/>
            </a:br>
            <a:r>
              <a:rPr lang="en-GB" sz="1800" dirty="0" smtClean="0"/>
              <a:t>Victoria McLauchlan –Deputy Director, Social Security</a:t>
            </a:r>
            <a:r>
              <a:rPr lang="en-GB" sz="2800" dirty="0" smtClean="0"/>
              <a:t/>
            </a:r>
            <a:br>
              <a:rPr lang="en-GB" sz="2800" dirty="0" smtClean="0"/>
            </a:br>
            <a:endParaRPr lang="en-GB" sz="2400" dirty="0"/>
          </a:p>
        </p:txBody>
      </p:sp>
      <p:pic>
        <p:nvPicPr>
          <p:cNvPr id="4102" name="Picture 6"/>
          <p:cNvPicPr>
            <a:picLocks noChangeArrowheads="1"/>
          </p:cNvPicPr>
          <p:nvPr/>
        </p:nvPicPr>
        <p:blipFill>
          <a:blip r:embed="rId6" cstate="print"/>
          <a:srcRect/>
          <a:stretch>
            <a:fillRect/>
          </a:stretch>
        </p:blipFill>
        <p:spPr bwMode="auto">
          <a:xfrm>
            <a:off x="0" y="2205038"/>
            <a:ext cx="4603750" cy="1089025"/>
          </a:xfrm>
          <a:prstGeom prst="rect">
            <a:avLst/>
          </a:prstGeom>
          <a:noFill/>
          <a:ln w="9525">
            <a:noFill/>
            <a:miter lim="800000"/>
            <a:headEnd/>
            <a:tailEnd/>
          </a:ln>
          <a:effectLst/>
        </p:spPr>
      </p:pic>
      <p:pic>
        <p:nvPicPr>
          <p:cNvPr id="4103" name="Picture 7"/>
          <p:cNvPicPr>
            <a:picLocks noChangeArrowheads="1"/>
          </p:cNvPicPr>
          <p:nvPr/>
        </p:nvPicPr>
        <p:blipFill>
          <a:blip r:embed="rId7" cstate="print"/>
          <a:srcRect/>
          <a:stretch>
            <a:fillRect/>
          </a:stretch>
        </p:blipFill>
        <p:spPr bwMode="auto">
          <a:xfrm>
            <a:off x="4552950" y="2205038"/>
            <a:ext cx="4603750" cy="1089025"/>
          </a:xfrm>
          <a:prstGeom prst="rect">
            <a:avLst/>
          </a:prstGeom>
          <a:noFill/>
          <a:ln w="9525">
            <a:noFill/>
            <a:miter lim="800000"/>
            <a:headEnd/>
            <a:tailEnd/>
          </a:ln>
          <a:effectLst/>
        </p:spPr>
      </p:pic>
      <p:pic>
        <p:nvPicPr>
          <p:cNvPr id="4104" name="Picture 8"/>
          <p:cNvPicPr>
            <a:picLocks noChangeArrowheads="1"/>
          </p:cNvPicPr>
          <p:nvPr/>
        </p:nvPicPr>
        <p:blipFill>
          <a:blip r:embed="rId8" cstate="print"/>
          <a:srcRect/>
          <a:stretch>
            <a:fillRect/>
          </a:stretch>
        </p:blipFill>
        <p:spPr bwMode="auto">
          <a:xfrm>
            <a:off x="0" y="0"/>
            <a:ext cx="4603750" cy="898525"/>
          </a:xfrm>
          <a:prstGeom prst="rect">
            <a:avLst/>
          </a:prstGeom>
          <a:noFill/>
          <a:ln w="9525">
            <a:noFill/>
            <a:miter lim="800000"/>
            <a:headEnd/>
            <a:tailEnd/>
          </a:ln>
          <a:effectLst/>
        </p:spPr>
      </p:pic>
      <p:pic>
        <p:nvPicPr>
          <p:cNvPr id="4105" name="Picture 9"/>
          <p:cNvPicPr>
            <a:picLocks noChangeArrowheads="1"/>
          </p:cNvPicPr>
          <p:nvPr/>
        </p:nvPicPr>
        <p:blipFill>
          <a:blip r:embed="rId9" cstate="print"/>
          <a:srcRect/>
          <a:stretch>
            <a:fillRect/>
          </a:stretch>
        </p:blipFill>
        <p:spPr bwMode="auto">
          <a:xfrm>
            <a:off x="4552950" y="0"/>
            <a:ext cx="4603750" cy="898525"/>
          </a:xfrm>
          <a:prstGeom prst="rect">
            <a:avLst/>
          </a:prstGeom>
          <a:noFill/>
          <a:ln w="9525">
            <a:noFill/>
            <a:miter lim="800000"/>
            <a:headEnd/>
            <a:tailEnd/>
          </a:ln>
          <a:effectLst/>
        </p:spPr>
      </p:pic>
      <p:pic>
        <p:nvPicPr>
          <p:cNvPr id="4106" name="Picture 10"/>
          <p:cNvPicPr>
            <a:picLocks noChangeArrowheads="1"/>
          </p:cNvPicPr>
          <p:nvPr/>
        </p:nvPicPr>
        <p:blipFill>
          <a:blip r:embed="rId10" cstate="print"/>
          <a:srcRect/>
          <a:stretch>
            <a:fillRect/>
          </a:stretch>
        </p:blipFill>
        <p:spPr bwMode="auto">
          <a:xfrm>
            <a:off x="3924300" y="549275"/>
            <a:ext cx="973138" cy="1308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The Isle of Man “A special </a:t>
            </a:r>
            <a:r>
              <a:rPr lang="en-GB" sz="2400" b="1" dirty="0"/>
              <a:t>p</a:t>
            </a:r>
            <a:r>
              <a:rPr lang="en-GB" sz="2400" b="1" dirty="0" smtClean="0"/>
              <a:t>lace to live and work”</a:t>
            </a:r>
            <a:endParaRPr lang="en-GB" sz="2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0032" y="332656"/>
            <a:ext cx="3600400" cy="5400600"/>
          </a:xfrm>
        </p:spPr>
      </p:pic>
      <p:sp>
        <p:nvSpPr>
          <p:cNvPr id="5" name="TextBox 4"/>
          <p:cNvSpPr txBox="1"/>
          <p:nvPr/>
        </p:nvSpPr>
        <p:spPr>
          <a:xfrm>
            <a:off x="467544" y="1268760"/>
            <a:ext cx="4032448" cy="2862322"/>
          </a:xfrm>
          <a:prstGeom prst="rect">
            <a:avLst/>
          </a:prstGeom>
          <a:noFill/>
        </p:spPr>
        <p:txBody>
          <a:bodyPr wrap="square" rtlCol="0">
            <a:spAutoFit/>
          </a:bodyPr>
          <a:lstStyle/>
          <a:p>
            <a:pPr marL="285750" indent="-285750">
              <a:buFont typeface="Wingdings" panose="05000000000000000000" pitchFamily="2" charset="2"/>
              <a:buChar char="q"/>
            </a:pPr>
            <a:r>
              <a:rPr lang="en-GB" dirty="0" smtClean="0"/>
              <a:t>221 square miles</a:t>
            </a:r>
          </a:p>
          <a:p>
            <a:pPr marL="285750" indent="-285750">
              <a:buFont typeface="Wingdings" panose="05000000000000000000" pitchFamily="2" charset="2"/>
              <a:buChar char="q"/>
            </a:pPr>
            <a:endParaRPr lang="en-GB" dirty="0" smtClean="0"/>
          </a:p>
          <a:p>
            <a:pPr marL="285750" indent="-285750">
              <a:buFont typeface="Wingdings" panose="05000000000000000000" pitchFamily="2" charset="2"/>
              <a:buChar char="q"/>
            </a:pPr>
            <a:r>
              <a:rPr lang="en-GB" dirty="0" smtClean="0"/>
              <a:t>Population of 84,599 (2016)</a:t>
            </a:r>
          </a:p>
          <a:p>
            <a:endParaRPr lang="en-GB" dirty="0" smtClean="0"/>
          </a:p>
          <a:p>
            <a:pPr marL="285750" indent="-285750">
              <a:buFont typeface="Wingdings" panose="05000000000000000000" pitchFamily="2" charset="2"/>
              <a:buChar char="q"/>
            </a:pPr>
            <a:r>
              <a:rPr lang="en-GB" dirty="0" smtClean="0"/>
              <a:t>49% of residents Manx born</a:t>
            </a:r>
          </a:p>
          <a:p>
            <a:endParaRPr lang="en-GB" dirty="0" smtClean="0"/>
          </a:p>
          <a:p>
            <a:pPr marL="285750" indent="-285750">
              <a:buFont typeface="Wingdings" panose="05000000000000000000" pitchFamily="2" charset="2"/>
              <a:buChar char="q"/>
            </a:pPr>
            <a:r>
              <a:rPr lang="en-GB" dirty="0" smtClean="0"/>
              <a:t>Control of Employment Act 2014</a:t>
            </a:r>
          </a:p>
          <a:p>
            <a:pPr marL="285750" indent="-285750">
              <a:buFont typeface="Wingdings" panose="05000000000000000000" pitchFamily="2" charset="2"/>
              <a:buChar char="q"/>
            </a:pPr>
            <a:endParaRPr lang="en-GB" dirty="0" smtClean="0"/>
          </a:p>
          <a:p>
            <a:pPr marL="285750" indent="-285750">
              <a:buFont typeface="Wingdings" panose="05000000000000000000" pitchFamily="2" charset="2"/>
              <a:buChar char="q"/>
            </a:pPr>
            <a:r>
              <a:rPr lang="en-GB" dirty="0" smtClean="0"/>
              <a:t>Competitive Tax Regime</a:t>
            </a:r>
          </a:p>
          <a:p>
            <a:pPr marL="285750" indent="-285750">
              <a:buFont typeface="Wingdings" panose="05000000000000000000" pitchFamily="2" charset="2"/>
              <a:buChar char="q"/>
            </a:pPr>
            <a:endParaRPr lang="en-GB" dirty="0"/>
          </a:p>
        </p:txBody>
      </p:sp>
    </p:spTree>
    <p:extLst>
      <p:ext uri="{BB962C8B-B14F-4D97-AF65-F5344CB8AC3E}">
        <p14:creationId xmlns:p14="http://schemas.microsoft.com/office/powerpoint/2010/main" val="387694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VAT Bombshell</a:t>
            </a:r>
            <a:endParaRPr lang="en-GB" dirty="0"/>
          </a:p>
        </p:txBody>
      </p:sp>
      <p:pic>
        <p:nvPicPr>
          <p:cNvPr id="4" name="Content Placeholder 3"/>
          <p:cNvPicPr>
            <a:picLocks noGrp="1" noChangeAspect="1"/>
          </p:cNvPicPr>
          <p:nvPr>
            <p:ph idx="1"/>
          </p:nvPr>
        </p:nvPicPr>
        <p:blipFill>
          <a:blip r:embed="rId3"/>
          <a:stretch>
            <a:fillRect/>
          </a:stretch>
        </p:blipFill>
        <p:spPr>
          <a:xfrm>
            <a:off x="5292080" y="1052736"/>
            <a:ext cx="3456534" cy="2304356"/>
          </a:xfrm>
          <a:prstGeom prst="rect">
            <a:avLst/>
          </a:prstGeom>
        </p:spPr>
      </p:pic>
      <p:sp>
        <p:nvSpPr>
          <p:cNvPr id="5" name="TextBox 4"/>
          <p:cNvSpPr txBox="1"/>
          <p:nvPr/>
        </p:nvSpPr>
        <p:spPr>
          <a:xfrm>
            <a:off x="323528" y="1124744"/>
            <a:ext cx="4680520" cy="3139321"/>
          </a:xfrm>
          <a:prstGeom prst="rect">
            <a:avLst/>
          </a:prstGeom>
          <a:noFill/>
        </p:spPr>
        <p:txBody>
          <a:bodyPr wrap="square" rtlCol="0">
            <a:spAutoFit/>
          </a:bodyPr>
          <a:lstStyle/>
          <a:p>
            <a:pPr marL="285750" indent="-285750">
              <a:buFont typeface="Wingdings" panose="05000000000000000000" pitchFamily="2" charset="2"/>
              <a:buChar char="q"/>
            </a:pPr>
            <a:r>
              <a:rPr lang="en-GB" dirty="0" smtClean="0"/>
              <a:t>Changes to revenue sharing agreement</a:t>
            </a:r>
          </a:p>
          <a:p>
            <a:endParaRPr lang="en-GB" dirty="0" smtClean="0"/>
          </a:p>
          <a:p>
            <a:pPr marL="285750" indent="-285750">
              <a:buFont typeface="Wingdings" panose="05000000000000000000" pitchFamily="2" charset="2"/>
              <a:buChar char="q"/>
            </a:pPr>
            <a:r>
              <a:rPr lang="en-GB" dirty="0" smtClean="0"/>
              <a:t>Annual reductions of £75 million by 13/14</a:t>
            </a:r>
          </a:p>
          <a:p>
            <a:endParaRPr lang="en-GB" dirty="0"/>
          </a:p>
          <a:p>
            <a:pPr marL="285750" indent="-285750">
              <a:buFont typeface="Wingdings" panose="05000000000000000000" pitchFamily="2" charset="2"/>
              <a:buChar char="q"/>
            </a:pPr>
            <a:r>
              <a:rPr lang="en-GB" dirty="0" smtClean="0"/>
              <a:t>Savings needed across government</a:t>
            </a:r>
          </a:p>
          <a:p>
            <a:pPr marL="285750" indent="-285750">
              <a:buFont typeface="Wingdings" panose="05000000000000000000" pitchFamily="2" charset="2"/>
              <a:buChar char="q"/>
            </a:pPr>
            <a:endParaRPr lang="en-GB" dirty="0"/>
          </a:p>
          <a:p>
            <a:pPr marL="285750" indent="-285750">
              <a:buFont typeface="Wingdings" panose="05000000000000000000" pitchFamily="2" charset="2"/>
              <a:buChar char="q"/>
            </a:pPr>
            <a:r>
              <a:rPr lang="en-GB" dirty="0" smtClean="0"/>
              <a:t>Friction between social conscience and need to balance the budget</a:t>
            </a:r>
          </a:p>
          <a:p>
            <a:pPr marL="285750" indent="-285750">
              <a:buFont typeface="Wingdings" panose="05000000000000000000" pitchFamily="2" charset="2"/>
              <a:buChar char="q"/>
            </a:pPr>
            <a:endParaRPr lang="en-GB" dirty="0"/>
          </a:p>
          <a:p>
            <a:pPr marL="285750" indent="-285750">
              <a:buFont typeface="Wingdings" panose="05000000000000000000" pitchFamily="2" charset="2"/>
              <a:buChar char="q"/>
            </a:pPr>
            <a:r>
              <a:rPr lang="en-GB" dirty="0" smtClean="0"/>
              <a:t>Targeting</a:t>
            </a:r>
          </a:p>
          <a:p>
            <a:pPr marL="285750" indent="-285750">
              <a:buFont typeface="Wingdings" panose="05000000000000000000" pitchFamily="2" charset="2"/>
              <a:buChar char="q"/>
            </a:pPr>
            <a:endParaRPr lang="en-GB" dirty="0"/>
          </a:p>
        </p:txBody>
      </p:sp>
    </p:spTree>
    <p:extLst>
      <p:ext uri="{BB962C8B-B14F-4D97-AF65-F5344CB8AC3E}">
        <p14:creationId xmlns:p14="http://schemas.microsoft.com/office/powerpoint/2010/main" val="4277784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Security in IOM</a:t>
            </a:r>
            <a:endParaRPr lang="en-GB" dirty="0"/>
          </a:p>
        </p:txBody>
      </p:sp>
      <p:sp>
        <p:nvSpPr>
          <p:cNvPr id="3" name="Content Placeholder 2"/>
          <p:cNvSpPr>
            <a:spLocks noGrp="1"/>
          </p:cNvSpPr>
          <p:nvPr>
            <p:ph idx="1"/>
          </p:nvPr>
        </p:nvSpPr>
        <p:spPr>
          <a:xfrm>
            <a:off x="251520" y="1708820"/>
            <a:ext cx="8568952" cy="4384353"/>
          </a:xfrm>
        </p:spPr>
        <p:txBody>
          <a:bodyPr/>
          <a:lstStyle/>
          <a:p>
            <a:pPr marL="0" indent="0">
              <a:buNone/>
            </a:pPr>
            <a:endParaRPr lang="en-GB" sz="1800" dirty="0"/>
          </a:p>
          <a:p>
            <a:pPr marL="0" indent="0">
              <a:buNone/>
            </a:pPr>
            <a:endParaRPr lang="en-GB" sz="1800" dirty="0" smtClean="0">
              <a:solidFill>
                <a:srgbClr val="FF0000"/>
              </a:solidFill>
            </a:endParaRPr>
          </a:p>
          <a:p>
            <a:pPr marL="0" indent="0">
              <a:buNone/>
            </a:pPr>
            <a:endParaRPr lang="en-GB" sz="1800" dirty="0">
              <a:solidFill>
                <a:srgbClr val="FF0000"/>
              </a:solidFill>
            </a:endParaRPr>
          </a:p>
          <a:p>
            <a:pPr marL="0" indent="0">
              <a:buNone/>
            </a:pPr>
            <a:endParaRPr lang="en-GB" sz="1800" dirty="0" smtClean="0">
              <a:solidFill>
                <a:srgbClr val="FF0000"/>
              </a:solidFill>
            </a:endParaRPr>
          </a:p>
          <a:p>
            <a:pPr marL="0" indent="0">
              <a:buNone/>
            </a:pPr>
            <a:endParaRPr lang="en-GB" sz="1800" dirty="0">
              <a:solidFill>
                <a:srgbClr val="FF0000"/>
              </a:solidFill>
            </a:endParaRPr>
          </a:p>
        </p:txBody>
      </p:sp>
      <p:sp>
        <p:nvSpPr>
          <p:cNvPr id="4" name="Rectangle 3"/>
          <p:cNvSpPr/>
          <p:nvPr/>
        </p:nvSpPr>
        <p:spPr bwMode="auto">
          <a:xfrm>
            <a:off x="1619672" y="3933056"/>
            <a:ext cx="5760640" cy="1152128"/>
          </a:xfrm>
          <a:prstGeom prst="rect">
            <a:avLst/>
          </a:prstGeom>
          <a:solidFill>
            <a:schemeClr val="accent6">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1691680" y="4005064"/>
            <a:ext cx="5616624" cy="954107"/>
          </a:xfrm>
          <a:prstGeom prst="rect">
            <a:avLst/>
          </a:prstGeom>
          <a:noFill/>
        </p:spPr>
        <p:txBody>
          <a:bodyPr wrap="square" rtlCol="0">
            <a:spAutoFit/>
          </a:bodyPr>
          <a:lstStyle/>
          <a:p>
            <a:pPr algn="ctr"/>
            <a:r>
              <a:rPr lang="en-GB" sz="1400" b="1" dirty="0" smtClean="0"/>
              <a:t>Contribution based benefits</a:t>
            </a:r>
          </a:p>
          <a:p>
            <a:pPr algn="ctr"/>
            <a:r>
              <a:rPr lang="en-GB" sz="1400" dirty="0" smtClean="0"/>
              <a:t>Retirement Pension</a:t>
            </a:r>
          </a:p>
          <a:p>
            <a:pPr algn="ctr"/>
            <a:r>
              <a:rPr lang="en-GB" sz="1400" dirty="0" smtClean="0"/>
              <a:t>Incapacity Benefit, Jobseeker’s Allowance (conts.)</a:t>
            </a:r>
          </a:p>
          <a:p>
            <a:pPr algn="ctr"/>
            <a:r>
              <a:rPr lang="en-GB" sz="1400" dirty="0" smtClean="0"/>
              <a:t>Maternity, Paternity, Adoption Allowance</a:t>
            </a:r>
            <a:endParaRPr lang="en-GB" sz="1400" dirty="0"/>
          </a:p>
        </p:txBody>
      </p:sp>
      <p:sp>
        <p:nvSpPr>
          <p:cNvPr id="6" name="Rectangle 5"/>
          <p:cNvSpPr/>
          <p:nvPr/>
        </p:nvSpPr>
        <p:spPr bwMode="auto">
          <a:xfrm>
            <a:off x="2267744" y="3140968"/>
            <a:ext cx="4392488" cy="792088"/>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3059832" y="2031974"/>
            <a:ext cx="2880320" cy="108012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2688903" y="3167680"/>
            <a:ext cx="3550170" cy="738664"/>
          </a:xfrm>
          <a:prstGeom prst="rect">
            <a:avLst/>
          </a:prstGeom>
          <a:noFill/>
        </p:spPr>
        <p:txBody>
          <a:bodyPr wrap="square" rtlCol="0">
            <a:spAutoFit/>
          </a:bodyPr>
          <a:lstStyle/>
          <a:p>
            <a:pPr algn="ctr"/>
            <a:r>
              <a:rPr lang="en-GB" sz="1400" b="1" dirty="0" smtClean="0">
                <a:latin typeface="+mj-lt"/>
              </a:rPr>
              <a:t>Means tested benefits</a:t>
            </a:r>
          </a:p>
          <a:p>
            <a:pPr algn="ctr"/>
            <a:r>
              <a:rPr lang="en-GB" sz="1400" dirty="0" smtClean="0">
                <a:latin typeface="+mj-lt"/>
              </a:rPr>
              <a:t>Income Support, Jobseeker’s Allowance, Employed Person’s Allowance</a:t>
            </a:r>
            <a:endParaRPr lang="en-GB" sz="1400" dirty="0">
              <a:latin typeface="+mj-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2560" y="90872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236296" y="2916356"/>
            <a:ext cx="1907704" cy="646331"/>
          </a:xfrm>
          <a:prstGeom prst="rect">
            <a:avLst/>
          </a:prstGeom>
          <a:noFill/>
        </p:spPr>
        <p:txBody>
          <a:bodyPr wrap="square" rtlCol="0">
            <a:spAutoFit/>
          </a:bodyPr>
          <a:lstStyle/>
          <a:p>
            <a:r>
              <a:rPr lang="en-GB" i="1" dirty="0" smtClean="0"/>
              <a:t>c. £300,000,000 </a:t>
            </a:r>
            <a:r>
              <a:rPr lang="en-GB" i="1" dirty="0" smtClean="0"/>
              <a:t>per annum</a:t>
            </a:r>
            <a:endParaRPr lang="en-GB" i="1" dirty="0"/>
          </a:p>
        </p:txBody>
      </p:sp>
      <p:sp>
        <p:nvSpPr>
          <p:cNvPr id="11" name="TextBox 10"/>
          <p:cNvSpPr txBox="1"/>
          <p:nvPr/>
        </p:nvSpPr>
        <p:spPr>
          <a:xfrm>
            <a:off x="179512" y="4358915"/>
            <a:ext cx="1296144" cy="307777"/>
          </a:xfrm>
          <a:prstGeom prst="rect">
            <a:avLst/>
          </a:prstGeom>
          <a:noFill/>
        </p:spPr>
        <p:txBody>
          <a:bodyPr wrap="square" rtlCol="0">
            <a:spAutoFit/>
          </a:bodyPr>
          <a:lstStyle/>
          <a:p>
            <a:r>
              <a:rPr lang="en-GB" sz="1400" dirty="0" smtClean="0">
                <a:latin typeface="+mj-lt"/>
              </a:rPr>
              <a:t>c.£200m p/a</a:t>
            </a:r>
            <a:endParaRPr lang="en-GB" sz="1400" dirty="0">
              <a:latin typeface="+mj-lt"/>
            </a:endParaRPr>
          </a:p>
        </p:txBody>
      </p:sp>
      <p:sp>
        <p:nvSpPr>
          <p:cNvPr id="13" name="TextBox 12"/>
          <p:cNvSpPr txBox="1"/>
          <p:nvPr/>
        </p:nvSpPr>
        <p:spPr>
          <a:xfrm>
            <a:off x="1553992" y="2310423"/>
            <a:ext cx="1224136" cy="307777"/>
          </a:xfrm>
          <a:prstGeom prst="rect">
            <a:avLst/>
          </a:prstGeom>
          <a:noFill/>
        </p:spPr>
        <p:txBody>
          <a:bodyPr wrap="square" rtlCol="0">
            <a:spAutoFit/>
          </a:bodyPr>
          <a:lstStyle/>
          <a:p>
            <a:r>
              <a:rPr lang="en-GB" sz="1400" dirty="0" smtClean="0">
                <a:latin typeface="+mj-lt"/>
              </a:rPr>
              <a:t>c.£30m p/a</a:t>
            </a:r>
            <a:endParaRPr lang="en-GB" sz="1400" dirty="0">
              <a:latin typeface="+mj-lt"/>
            </a:endParaRPr>
          </a:p>
        </p:txBody>
      </p:sp>
      <p:sp>
        <p:nvSpPr>
          <p:cNvPr id="14" name="TextBox 13"/>
          <p:cNvSpPr txBox="1"/>
          <p:nvPr/>
        </p:nvSpPr>
        <p:spPr>
          <a:xfrm>
            <a:off x="617245" y="3263080"/>
            <a:ext cx="1368152" cy="307777"/>
          </a:xfrm>
          <a:prstGeom prst="rect">
            <a:avLst/>
          </a:prstGeom>
          <a:noFill/>
        </p:spPr>
        <p:txBody>
          <a:bodyPr wrap="square" rtlCol="0">
            <a:spAutoFit/>
          </a:bodyPr>
          <a:lstStyle/>
          <a:p>
            <a:r>
              <a:rPr lang="en-GB" sz="1400" dirty="0" smtClean="0">
                <a:latin typeface="+mj-lt"/>
              </a:rPr>
              <a:t>c.£80m p/a</a:t>
            </a:r>
            <a:endParaRPr lang="en-GB" sz="1400" dirty="0">
              <a:latin typeface="+mj-lt"/>
            </a:endParaRPr>
          </a:p>
        </p:txBody>
      </p:sp>
      <p:sp>
        <p:nvSpPr>
          <p:cNvPr id="12" name="TextBox 11"/>
          <p:cNvSpPr txBox="1"/>
          <p:nvPr/>
        </p:nvSpPr>
        <p:spPr>
          <a:xfrm>
            <a:off x="3275856" y="2031974"/>
            <a:ext cx="2520280" cy="1231106"/>
          </a:xfrm>
          <a:prstGeom prst="rect">
            <a:avLst/>
          </a:prstGeom>
          <a:noFill/>
        </p:spPr>
        <p:txBody>
          <a:bodyPr wrap="square" rtlCol="0">
            <a:spAutoFit/>
          </a:bodyPr>
          <a:lstStyle/>
          <a:p>
            <a:pPr algn="ctr"/>
            <a:r>
              <a:rPr lang="en-GB" sz="1400" b="1" dirty="0" smtClean="0">
                <a:latin typeface="+mj-lt"/>
              </a:rPr>
              <a:t>Universal benefits</a:t>
            </a:r>
          </a:p>
          <a:p>
            <a:pPr algn="ctr"/>
            <a:r>
              <a:rPr lang="en-GB" sz="1400" dirty="0" smtClean="0">
                <a:latin typeface="+mj-lt"/>
              </a:rPr>
              <a:t>Disability Benefits, Child Benefit, Nursing Care Contribution</a:t>
            </a:r>
          </a:p>
          <a:p>
            <a:endParaRPr lang="en-GB" dirty="0"/>
          </a:p>
        </p:txBody>
      </p:sp>
    </p:spTree>
    <p:extLst>
      <p:ext uri="{BB962C8B-B14F-4D97-AF65-F5344CB8AC3E}">
        <p14:creationId xmlns:p14="http://schemas.microsoft.com/office/powerpoint/2010/main" val="1438983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Ci65 Report</a:t>
            </a:r>
            <a:endParaRPr lang="en-GB" dirty="0"/>
          </a:p>
        </p:txBody>
      </p:sp>
      <p:sp>
        <p:nvSpPr>
          <p:cNvPr id="3" name="Content Placeholder 2"/>
          <p:cNvSpPr>
            <a:spLocks noGrp="1"/>
          </p:cNvSpPr>
          <p:nvPr>
            <p:ph idx="1"/>
          </p:nvPr>
        </p:nvSpPr>
        <p:spPr/>
        <p:txBody>
          <a:bodyPr/>
          <a:lstStyle/>
          <a:p>
            <a:pPr marL="285750" indent="-285750"/>
            <a:r>
              <a:rPr lang="en-GB" sz="2000" dirty="0"/>
              <a:t>Ci65 report </a:t>
            </a:r>
            <a:r>
              <a:rPr lang="en-GB" sz="2000" dirty="0" smtClean="0"/>
              <a:t>recommended:</a:t>
            </a:r>
          </a:p>
          <a:p>
            <a:pPr marL="285750" indent="-285750"/>
            <a:endParaRPr lang="en-GB" sz="2000" dirty="0"/>
          </a:p>
          <a:p>
            <a:pPr lvl="1" indent="-342900">
              <a:buFont typeface="Wingdings" panose="05000000000000000000" pitchFamily="2" charset="2"/>
              <a:buChar char="q"/>
            </a:pPr>
            <a:r>
              <a:rPr lang="en-GB" sz="2000" dirty="0" smtClean="0"/>
              <a:t>New Manx Pension </a:t>
            </a:r>
            <a:endParaRPr lang="en-GB" sz="2000" dirty="0"/>
          </a:p>
          <a:p>
            <a:pPr marL="285750" indent="-285750"/>
            <a:endParaRPr lang="en-GB" sz="2000" dirty="0"/>
          </a:p>
          <a:p>
            <a:pPr lvl="1">
              <a:buFont typeface="Wingdings" panose="05000000000000000000" pitchFamily="2" charset="2"/>
              <a:buChar char="q"/>
            </a:pPr>
            <a:r>
              <a:rPr lang="en-GB" sz="2000" dirty="0"/>
              <a:t>New Manx Benefit</a:t>
            </a:r>
          </a:p>
          <a:p>
            <a:pPr marL="285750" indent="-285750"/>
            <a:endParaRPr lang="en-GB" sz="2000" dirty="0"/>
          </a:p>
          <a:p>
            <a:pPr lvl="1">
              <a:buFont typeface="Wingdings" panose="05000000000000000000" pitchFamily="2" charset="2"/>
              <a:buChar char="q"/>
            </a:pPr>
            <a:r>
              <a:rPr lang="en-GB" sz="2000" dirty="0"/>
              <a:t>Better of in work guarantee</a:t>
            </a:r>
          </a:p>
          <a:p>
            <a:pPr marL="285750" indent="-285750"/>
            <a:endParaRPr lang="en-GB" sz="2000" dirty="0"/>
          </a:p>
          <a:p>
            <a:pPr lvl="1">
              <a:buFont typeface="Wingdings" panose="05000000000000000000" pitchFamily="2" charset="2"/>
              <a:buChar char="q"/>
            </a:pPr>
            <a:r>
              <a:rPr lang="en-GB" sz="2000" dirty="0"/>
              <a:t>Benefit Cap</a:t>
            </a:r>
          </a:p>
          <a:p>
            <a:pPr marL="285750" indent="-285750"/>
            <a:endParaRPr lang="en-GB" sz="2000" dirty="0"/>
          </a:p>
          <a:p>
            <a:pPr lvl="1">
              <a:buFont typeface="Wingdings" panose="05000000000000000000" pitchFamily="2" charset="2"/>
              <a:buChar char="q"/>
            </a:pPr>
            <a:r>
              <a:rPr lang="en-GB" sz="2000" dirty="0"/>
              <a:t>Increased use of conditionality</a:t>
            </a:r>
          </a:p>
          <a:p>
            <a:endParaRPr lang="en-GB" dirty="0"/>
          </a:p>
        </p:txBody>
      </p:sp>
      <p:pic>
        <p:nvPicPr>
          <p:cNvPr id="5122" name="Picture 2" descr="C:\Users\sbvmcl\AppData\Local\Microsoft\Windows\Temporary Internet Files\Content.IE5\UPSHR2UL\220px-Blue_check.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3513" y="1914329"/>
            <a:ext cx="358155" cy="358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980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 Capability Assessments</a:t>
            </a:r>
            <a:endParaRPr lang="en-GB" dirty="0"/>
          </a:p>
        </p:txBody>
      </p:sp>
      <p:sp>
        <p:nvSpPr>
          <p:cNvPr id="3" name="Content Placeholder 2"/>
          <p:cNvSpPr>
            <a:spLocks noGrp="1"/>
          </p:cNvSpPr>
          <p:nvPr>
            <p:ph idx="1"/>
          </p:nvPr>
        </p:nvSpPr>
        <p:spPr/>
        <p:txBody>
          <a:bodyPr/>
          <a:lstStyle/>
          <a:p>
            <a:r>
              <a:rPr lang="en-GB" sz="2400" dirty="0" smtClean="0">
                <a:latin typeface="+mj-lt"/>
              </a:rPr>
              <a:t>2 attempts to introduce assessments</a:t>
            </a:r>
          </a:p>
          <a:p>
            <a:pPr marL="0" indent="0">
              <a:buNone/>
            </a:pPr>
            <a:endParaRPr lang="en-GB" sz="2400" dirty="0" smtClean="0">
              <a:latin typeface="+mj-lt"/>
            </a:endParaRPr>
          </a:p>
          <a:p>
            <a:r>
              <a:rPr lang="en-GB" sz="2400" dirty="0" smtClean="0">
                <a:latin typeface="+mj-lt"/>
              </a:rPr>
              <a:t>Public able to leverage political power</a:t>
            </a:r>
          </a:p>
          <a:p>
            <a:endParaRPr lang="en-GB" sz="2400" dirty="0">
              <a:latin typeface="+mj-lt"/>
            </a:endParaRPr>
          </a:p>
          <a:p>
            <a:r>
              <a:rPr lang="en-GB" sz="2400" dirty="0" smtClean="0">
                <a:latin typeface="+mj-lt"/>
              </a:rPr>
              <a:t>Independent review into suitability of test</a:t>
            </a:r>
          </a:p>
          <a:p>
            <a:endParaRPr lang="en-GB" sz="2400" dirty="0">
              <a:latin typeface="+mj-lt"/>
            </a:endParaRPr>
          </a:p>
          <a:p>
            <a:r>
              <a:rPr lang="en-GB" sz="2400" dirty="0" smtClean="0">
                <a:latin typeface="+mj-lt"/>
              </a:rPr>
              <a:t>Recommendation of holistic, OH model of support</a:t>
            </a:r>
          </a:p>
          <a:p>
            <a:endParaRPr lang="en-GB" sz="2400" dirty="0">
              <a:latin typeface="+mj-lt"/>
            </a:endParaRPr>
          </a:p>
          <a:p>
            <a:r>
              <a:rPr lang="en-GB" sz="2400" dirty="0" smtClean="0">
                <a:latin typeface="+mj-lt"/>
              </a:rPr>
              <a:t>Challenge </a:t>
            </a:r>
          </a:p>
          <a:p>
            <a:pPr marL="0" indent="0">
              <a:buNone/>
            </a:pPr>
            <a:endParaRPr lang="en-GB" sz="2400" dirty="0" smtClean="0">
              <a:latin typeface="+mj-lt"/>
            </a:endParaRPr>
          </a:p>
          <a:p>
            <a:endParaRPr lang="en-GB" dirty="0"/>
          </a:p>
        </p:txBody>
      </p:sp>
    </p:spTree>
    <p:extLst>
      <p:ext uri="{BB962C8B-B14F-4D97-AF65-F5344CB8AC3E}">
        <p14:creationId xmlns:p14="http://schemas.microsoft.com/office/powerpoint/2010/main" val="3689455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229600" cy="692150"/>
          </a:xfrm>
        </p:spPr>
        <p:txBody>
          <a:bodyPr/>
          <a:lstStyle/>
          <a:p>
            <a:r>
              <a:rPr lang="en-GB" sz="2400" b="1" dirty="0" smtClean="0"/>
              <a:t>Conditionality</a:t>
            </a:r>
            <a:endParaRPr lang="en-GB" dirty="0"/>
          </a:p>
        </p:txBody>
      </p:sp>
      <p:sp>
        <p:nvSpPr>
          <p:cNvPr id="3" name="Content Placeholder 2"/>
          <p:cNvSpPr>
            <a:spLocks noGrp="1"/>
          </p:cNvSpPr>
          <p:nvPr>
            <p:ph idx="1"/>
          </p:nvPr>
        </p:nvSpPr>
        <p:spPr>
          <a:xfrm>
            <a:off x="323528" y="908720"/>
            <a:ext cx="8568952" cy="4824413"/>
          </a:xfrm>
        </p:spPr>
        <p:txBody>
          <a:bodyPr/>
          <a:lstStyle/>
          <a:p>
            <a:pPr marL="0" indent="0">
              <a:buNone/>
            </a:pPr>
            <a:r>
              <a:rPr lang="en-GB" sz="1800" dirty="0" smtClean="0"/>
              <a:t>	</a:t>
            </a:r>
            <a:endParaRPr lang="en-GB" sz="1800" dirty="0"/>
          </a:p>
          <a:p>
            <a:pPr marL="457200" lvl="1" indent="0">
              <a:buClr>
                <a:srgbClr val="FF0000"/>
              </a:buClr>
              <a:buNone/>
            </a:pPr>
            <a:endParaRPr lang="en-GB" sz="1800" dirty="0">
              <a:solidFill>
                <a:srgbClr val="FF0000"/>
              </a:solidFill>
            </a:endParaRPr>
          </a:p>
        </p:txBody>
      </p:sp>
      <p:sp>
        <p:nvSpPr>
          <p:cNvPr id="4" name="TextBox 3"/>
          <p:cNvSpPr txBox="1"/>
          <p:nvPr/>
        </p:nvSpPr>
        <p:spPr>
          <a:xfrm>
            <a:off x="539552" y="1052736"/>
            <a:ext cx="8136904" cy="5078313"/>
          </a:xfrm>
          <a:prstGeom prst="rect">
            <a:avLst/>
          </a:prstGeom>
          <a:noFill/>
        </p:spPr>
        <p:txBody>
          <a:bodyPr wrap="square" rtlCol="0">
            <a:spAutoFit/>
          </a:bodyPr>
          <a:lstStyle/>
          <a:p>
            <a:pPr marL="285750" indent="-285750">
              <a:buFont typeface="Wingdings" panose="05000000000000000000" pitchFamily="2" charset="2"/>
              <a:buChar char="q"/>
            </a:pPr>
            <a:r>
              <a:rPr lang="en-GB" dirty="0" smtClean="0"/>
              <a:t>No ESA, PIP Tax Credits, or Universal Credit</a:t>
            </a:r>
          </a:p>
          <a:p>
            <a:endParaRPr lang="en-GB" dirty="0" smtClean="0"/>
          </a:p>
          <a:p>
            <a:pPr marL="285750" indent="-285750">
              <a:buFont typeface="Wingdings" panose="05000000000000000000" pitchFamily="2" charset="2"/>
              <a:buChar char="q"/>
            </a:pPr>
            <a:r>
              <a:rPr lang="en-GB" dirty="0" smtClean="0"/>
              <a:t>No Work Capability Assessment</a:t>
            </a:r>
          </a:p>
          <a:p>
            <a:endParaRPr lang="en-GB" dirty="0" smtClean="0"/>
          </a:p>
          <a:p>
            <a:pPr marL="285750" indent="-285750">
              <a:buFont typeface="Wingdings" panose="05000000000000000000" pitchFamily="2" charset="2"/>
              <a:buChar char="q"/>
            </a:pPr>
            <a:r>
              <a:rPr lang="en-GB" dirty="0" smtClean="0"/>
              <a:t>Work Focused Interviews</a:t>
            </a:r>
          </a:p>
          <a:p>
            <a:endParaRPr lang="en-GB" dirty="0" smtClean="0"/>
          </a:p>
          <a:p>
            <a:pPr marL="285750" indent="-285750">
              <a:buFont typeface="Wingdings" panose="05000000000000000000" pitchFamily="2" charset="2"/>
              <a:buChar char="q"/>
            </a:pPr>
            <a:r>
              <a:rPr lang="en-GB" dirty="0" smtClean="0"/>
              <a:t>Free, easy access to Employment Support</a:t>
            </a:r>
          </a:p>
          <a:p>
            <a:endParaRPr lang="en-GB" dirty="0" smtClean="0"/>
          </a:p>
          <a:p>
            <a:pPr marL="285750" indent="-285750">
              <a:buFont typeface="Wingdings" panose="05000000000000000000" pitchFamily="2" charset="2"/>
              <a:buChar char="q"/>
            </a:pPr>
            <a:r>
              <a:rPr lang="en-GB" dirty="0" smtClean="0"/>
              <a:t>Employer Incentive Schemes</a:t>
            </a:r>
          </a:p>
          <a:p>
            <a:pPr marL="285750" indent="-285750">
              <a:buFont typeface="Wingdings" panose="05000000000000000000" pitchFamily="2" charset="2"/>
              <a:buChar char="q"/>
            </a:pPr>
            <a:endParaRPr lang="en-GB" dirty="0"/>
          </a:p>
          <a:p>
            <a:pPr marL="285750" indent="-285750">
              <a:buFont typeface="Wingdings" panose="05000000000000000000" pitchFamily="2" charset="2"/>
              <a:buChar char="q"/>
            </a:pPr>
            <a:r>
              <a:rPr lang="en-GB" dirty="0" smtClean="0"/>
              <a:t>Income Support for lone parents</a:t>
            </a:r>
          </a:p>
          <a:p>
            <a:pPr marL="285750" indent="-285750">
              <a:buFont typeface="Wingdings" panose="05000000000000000000" pitchFamily="2" charset="2"/>
              <a:buChar char="q"/>
            </a:pPr>
            <a:endParaRPr lang="en-GB" dirty="0"/>
          </a:p>
          <a:p>
            <a:pPr marL="285750" indent="-285750">
              <a:buFont typeface="Wingdings" panose="05000000000000000000" pitchFamily="2" charset="2"/>
              <a:buChar char="q"/>
            </a:pPr>
            <a:r>
              <a:rPr lang="en-GB" dirty="0" smtClean="0"/>
              <a:t>JSA incremental reductions</a:t>
            </a:r>
          </a:p>
          <a:p>
            <a:pPr marL="285750" indent="-285750">
              <a:buFont typeface="Wingdings" panose="05000000000000000000" pitchFamily="2" charset="2"/>
              <a:buChar char="q"/>
            </a:pPr>
            <a:endParaRPr lang="en-GB" dirty="0"/>
          </a:p>
          <a:p>
            <a:pPr marL="285750" indent="-285750">
              <a:buFont typeface="Wingdings" panose="05000000000000000000" pitchFamily="2" charset="2"/>
              <a:buChar char="q"/>
            </a:pPr>
            <a:r>
              <a:rPr lang="en-GB" dirty="0" smtClean="0"/>
              <a:t>Personalised Jobseeker’s Agreement</a:t>
            </a:r>
          </a:p>
          <a:p>
            <a:pPr marL="285750" indent="-285750">
              <a:buFont typeface="Wingdings" panose="05000000000000000000" pitchFamily="2" charset="2"/>
              <a:buChar char="q"/>
            </a:pPr>
            <a:endParaRPr lang="en-GB" dirty="0"/>
          </a:p>
          <a:p>
            <a:pPr marL="285750" indent="-285750">
              <a:buFont typeface="Wingdings" panose="05000000000000000000" pitchFamily="2" charset="2"/>
              <a:buChar char="q"/>
            </a:pPr>
            <a:r>
              <a:rPr lang="en-GB" dirty="0" smtClean="0"/>
              <a:t>No targets</a:t>
            </a:r>
          </a:p>
          <a:p>
            <a:pPr marL="285750" indent="-285750">
              <a:buFont typeface="Wingdings" panose="05000000000000000000" pitchFamily="2" charset="2"/>
              <a:buChar char="q"/>
            </a:pPr>
            <a:endParaRPr lang="en-GB" dirty="0"/>
          </a:p>
        </p:txBody>
      </p:sp>
    </p:spTree>
    <p:extLst>
      <p:ext uri="{BB962C8B-B14F-4D97-AF65-F5344CB8AC3E}">
        <p14:creationId xmlns:p14="http://schemas.microsoft.com/office/powerpoint/2010/main" val="1058133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The Future</a:t>
            </a:r>
            <a:endParaRPr lang="en-GB" dirty="0"/>
          </a:p>
        </p:txBody>
      </p:sp>
      <p:sp>
        <p:nvSpPr>
          <p:cNvPr id="3" name="Content Placeholder 2"/>
          <p:cNvSpPr>
            <a:spLocks noGrp="1"/>
          </p:cNvSpPr>
          <p:nvPr>
            <p:ph idx="1"/>
          </p:nvPr>
        </p:nvSpPr>
        <p:spPr>
          <a:xfrm>
            <a:off x="107504" y="908720"/>
            <a:ext cx="8928992" cy="4824413"/>
          </a:xfrm>
        </p:spPr>
        <p:txBody>
          <a:bodyPr/>
          <a:lstStyle/>
          <a:p>
            <a:pPr marL="0" indent="0">
              <a:buNone/>
            </a:pPr>
            <a:r>
              <a:rPr lang="en-GB" sz="1800" dirty="0" smtClean="0"/>
              <a:t>	</a:t>
            </a:r>
            <a:endParaRPr lang="en-GB" sz="1800" dirty="0">
              <a:solidFill>
                <a:srgbClr val="FF0000"/>
              </a:solidFill>
            </a:endParaRPr>
          </a:p>
        </p:txBody>
      </p:sp>
      <p:sp>
        <p:nvSpPr>
          <p:cNvPr id="4" name="TextBox 3"/>
          <p:cNvSpPr txBox="1"/>
          <p:nvPr/>
        </p:nvSpPr>
        <p:spPr>
          <a:xfrm>
            <a:off x="611560" y="1124744"/>
            <a:ext cx="8064896" cy="3416320"/>
          </a:xfrm>
          <a:prstGeom prst="rect">
            <a:avLst/>
          </a:prstGeom>
          <a:noFill/>
        </p:spPr>
        <p:txBody>
          <a:bodyPr wrap="square" rtlCol="0">
            <a:spAutoFit/>
          </a:bodyPr>
          <a:lstStyle/>
          <a:p>
            <a:pPr marL="285750" indent="-285750">
              <a:buFont typeface="Wingdings" panose="05000000000000000000" pitchFamily="2" charset="2"/>
              <a:buChar char="q"/>
            </a:pPr>
            <a:r>
              <a:rPr lang="en-GB" dirty="0" smtClean="0"/>
              <a:t>Commitment to “improve the way we help people get back to work by establishing clearer support pathways”</a:t>
            </a:r>
          </a:p>
          <a:p>
            <a:endParaRPr lang="en-GB" dirty="0" smtClean="0"/>
          </a:p>
          <a:p>
            <a:pPr marL="285750" indent="-285750">
              <a:buFont typeface="Wingdings" panose="05000000000000000000" pitchFamily="2" charset="2"/>
              <a:buChar char="q"/>
            </a:pPr>
            <a:r>
              <a:rPr lang="en-GB" dirty="0" smtClean="0"/>
              <a:t>Pilot of increasing work focused conversations with sick and disabled persons</a:t>
            </a:r>
          </a:p>
          <a:p>
            <a:endParaRPr lang="en-GB" dirty="0" smtClean="0"/>
          </a:p>
          <a:p>
            <a:pPr marL="285750" indent="-285750">
              <a:buFont typeface="Wingdings" panose="05000000000000000000" pitchFamily="2" charset="2"/>
              <a:buChar char="q"/>
            </a:pPr>
            <a:r>
              <a:rPr lang="en-GB" dirty="0" smtClean="0"/>
              <a:t>Further employer demand side initiatives</a:t>
            </a:r>
          </a:p>
          <a:p>
            <a:pPr marL="285750" indent="-285750">
              <a:buFont typeface="Wingdings" panose="05000000000000000000" pitchFamily="2" charset="2"/>
              <a:buChar char="q"/>
            </a:pPr>
            <a:endParaRPr lang="en-GB" dirty="0"/>
          </a:p>
          <a:p>
            <a:pPr marL="285750" indent="-285750">
              <a:buFont typeface="Wingdings" panose="05000000000000000000" pitchFamily="2" charset="2"/>
              <a:buChar char="q"/>
            </a:pPr>
            <a:r>
              <a:rPr lang="en-GB" dirty="0" smtClean="0"/>
              <a:t>GP engagement</a:t>
            </a:r>
          </a:p>
          <a:p>
            <a:pPr marL="285750" indent="-285750">
              <a:buFont typeface="Wingdings" panose="05000000000000000000" pitchFamily="2" charset="2"/>
              <a:buChar char="q"/>
            </a:pPr>
            <a:endParaRPr lang="en-GB" dirty="0"/>
          </a:p>
          <a:p>
            <a:pPr marL="285750" indent="-285750">
              <a:buFont typeface="Wingdings" panose="05000000000000000000" pitchFamily="2" charset="2"/>
              <a:buChar char="q"/>
            </a:pPr>
            <a:r>
              <a:rPr lang="en-GB" dirty="0" smtClean="0"/>
              <a:t>Monitoring research findings and taking action</a:t>
            </a:r>
          </a:p>
          <a:p>
            <a:endParaRPr lang="en-GB" dirty="0"/>
          </a:p>
        </p:txBody>
      </p:sp>
    </p:spTree>
    <p:extLst>
      <p:ext uri="{BB962C8B-B14F-4D97-AF65-F5344CB8AC3E}">
        <p14:creationId xmlns:p14="http://schemas.microsoft.com/office/powerpoint/2010/main" val="2301256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Govt Pres temp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_Publisher xmlns="http://schemas.microsoft.com/sharepoint/v3/fields" xsi:nil="true"/>
    <Document_x0020_Description xmlns="7dee202e-367b-4ad0-950b-a1f63c659e56" xsi:nil="true"/>
    <Document_x0020_Sensitivity xmlns="7dee202e-367b-4ad0-950b-a1f63c659e56">Internal</Document_x0020_Sensitivity>
    <Document_x0020_Owner xmlns="7dee202e-367b-4ad0-950b-a1f63c659e56">
      <UserInfo>
        <DisplayName/>
        <AccountId xsi:nil="true"/>
        <AccountType/>
      </UserInfo>
    </Document_x0020_Owner>
  </documentManagement>
</p:properties>
</file>

<file path=customXml/item4.xml><?xml version="1.0" encoding="utf-8"?>
<ct:contentTypeSchema xmlns:ct="http://schemas.microsoft.com/office/2006/metadata/contentType" xmlns:ma="http://schemas.microsoft.com/office/2006/metadata/properties/metaAttributes" ct:_="" ma:_="" ma:contentTypeName="ISD Business Systems Research" ma:contentTypeID="0x010100B214FEA39FDA784680F7C0A21FC2826009010200E69E7FB94102AA42810A340551FA35FC" ma:contentTypeVersion="2" ma:contentTypeDescription="" ma:contentTypeScope="" ma:versionID="e9665d9e3e8790edaea3fc43d58148b2">
  <xsd:schema xmlns:xsd="http://www.w3.org/2001/XMLSchema" xmlns:xs="http://www.w3.org/2001/XMLSchema" xmlns:p="http://schemas.microsoft.com/office/2006/metadata/properties" xmlns:ns2="http://schemas.microsoft.com/sharepoint/v3/fields" xmlns:ns3="7dee202e-367b-4ad0-950b-a1f63c659e56" targetNamespace="http://schemas.microsoft.com/office/2006/metadata/properties" ma:root="true" ma:fieldsID="6659c8849091a7e80298fc8a035768a9" ns2:_="" ns3:_="">
    <xsd:import namespace="http://schemas.microsoft.com/sharepoint/v3/fields"/>
    <xsd:import namespace="7dee202e-367b-4ad0-950b-a1f63c659e56"/>
    <xsd:element name="properties">
      <xsd:complexType>
        <xsd:sequence>
          <xsd:element name="documentManagement">
            <xsd:complexType>
              <xsd:all>
                <xsd:element ref="ns3:Document_x0020_Sensitivity" minOccurs="0"/>
                <xsd:element ref="ns3:Document_x0020_Owner" minOccurs="0"/>
                <xsd:element ref="ns2:_Publisher" minOccurs="0"/>
                <xsd:element ref="ns3:Document_x0020_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Publisher" ma:index="11" nillable="true" ma:displayName="Publisher" ma:description="The person, organization or service that published this resource" ma:internalName="_Publisher">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ee202e-367b-4ad0-950b-a1f63c659e56" elementFormDefault="qualified">
    <xsd:import namespace="http://schemas.microsoft.com/office/2006/documentManagement/types"/>
    <xsd:import namespace="http://schemas.microsoft.com/office/infopath/2007/PartnerControls"/>
    <xsd:element name="Document_x0020_Sensitivity" ma:index="9" nillable="true" ma:displayName="Document Sensitivity" ma:default="Internal" ma:format="Dropdown" ma:internalName="Document_x0020_Sensitivity">
      <xsd:simpleType>
        <xsd:restriction base="dms:Choice">
          <xsd:enumeration value="Open"/>
          <xsd:enumeration value="Internal"/>
          <xsd:enumeration value="Sensitive"/>
          <xsd:enumeration value="Restricted"/>
          <xsd:enumeration value="Confidential"/>
        </xsd:restriction>
      </xsd:simpleType>
    </xsd:element>
    <xsd:element name="Document_x0020_Owner" ma:index="10" nillable="true" ma:displayName="Document Owner" ma:list="UserInfo" ma:SearchPeopleOnly="false" ma:SharePointGroup="0" ma:internalName="Docum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Description" ma:index="12" nillable="true" ma:displayName="Document Description" ma:default="" ma:internalName="Document_x0020_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2E8133-23E8-492A-9A67-5A5F4F78C491}">
  <ds:schemaRefs>
    <ds:schemaRef ds:uri="http://schemas.microsoft.com/office/2006/metadata/longProperties"/>
  </ds:schemaRefs>
</ds:datastoreItem>
</file>

<file path=customXml/itemProps2.xml><?xml version="1.0" encoding="utf-8"?>
<ds:datastoreItem xmlns:ds="http://schemas.openxmlformats.org/officeDocument/2006/customXml" ds:itemID="{4AA2A555-DE88-4069-8BA6-0718109AAFD0}">
  <ds:schemaRefs>
    <ds:schemaRef ds:uri="http://schemas.microsoft.com/sharepoint/v3/contenttype/forms"/>
  </ds:schemaRefs>
</ds:datastoreItem>
</file>

<file path=customXml/itemProps3.xml><?xml version="1.0" encoding="utf-8"?>
<ds:datastoreItem xmlns:ds="http://schemas.openxmlformats.org/officeDocument/2006/customXml" ds:itemID="{CDF6221B-A278-49EE-9738-F86FE177F969}">
  <ds:schemaRefs>
    <ds:schemaRef ds:uri="http://schemas.microsoft.com/office/infopath/2007/PartnerControls"/>
    <ds:schemaRef ds:uri="http://purl.org/dc/dcmitype/"/>
    <ds:schemaRef ds:uri="http://www.w3.org/XML/1998/namespac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7dee202e-367b-4ad0-950b-a1f63c659e56"/>
    <ds:schemaRef ds:uri="http://schemas.microsoft.com/sharepoint/v3/fields"/>
    <ds:schemaRef ds:uri="http://purl.org/dc/terms/"/>
  </ds:schemaRefs>
</ds:datastoreItem>
</file>

<file path=customXml/itemProps4.xml><?xml version="1.0" encoding="utf-8"?>
<ds:datastoreItem xmlns:ds="http://schemas.openxmlformats.org/officeDocument/2006/customXml" ds:itemID="{FC7B33F6-E363-4BEA-AF36-6A2892B3E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7dee202e-367b-4ad0-950b-a1f63c659e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Angles</Template>
  <TotalTime>6699</TotalTime>
  <Words>1017</Words>
  <Application>Microsoft Office PowerPoint</Application>
  <PresentationFormat>On-screen Show (4:3)</PresentationFormat>
  <Paragraphs>133</Paragraphs>
  <Slides>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Govt Pres template</vt:lpstr>
      <vt:lpstr>Visio</vt:lpstr>
      <vt:lpstr>  Welfare Conditionality in the Isle of Man Welfare Conditionality Symposium  University of York January 2019  Victoria McLauchlan –Deputy Director, Social Security </vt:lpstr>
      <vt:lpstr>The Isle of Man “A special place to live and work”</vt:lpstr>
      <vt:lpstr>VAT Bombshell</vt:lpstr>
      <vt:lpstr>Social Security in IOM</vt:lpstr>
      <vt:lpstr>Ci65 Report</vt:lpstr>
      <vt:lpstr>Personal Capability Assessments</vt:lpstr>
      <vt:lpstr>Conditionality</vt:lpstr>
      <vt:lpstr>The Future</vt:lpstr>
    </vt:vector>
  </TitlesOfParts>
  <Company>Isle of Man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Karen.Malone2@gov.im</dc:creator>
  <cp:lastModifiedBy>McLauchlan, Victoria</cp:lastModifiedBy>
  <cp:revision>364</cp:revision>
  <cp:lastPrinted>2018-05-09T13:25:40Z</cp:lastPrinted>
  <dcterms:created xsi:type="dcterms:W3CDTF">2017-04-10T08:30:05Z</dcterms:created>
  <dcterms:modified xsi:type="dcterms:W3CDTF">2019-01-28T10:40:48Z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D Document Status">
    <vt:lpwstr>Approved</vt:lpwstr>
  </property>
  <property fmtid="{D5CDD505-2E9C-101B-9397-08002B2CF9AE}" pid="3" name="Document Subcategory">
    <vt:lpwstr>Standard</vt:lpwstr>
  </property>
  <property fmtid="{D5CDD505-2E9C-101B-9397-08002B2CF9AE}" pid="4" name="Document Category">
    <vt:lpwstr>Business</vt:lpwstr>
  </property>
  <property fmtid="{D5CDD505-2E9C-101B-9397-08002B2CF9AE}" pid="5" name="ContentTypeId">
    <vt:lpwstr>0x010100B214FEA39FDA784680F7C0A21FC2826009010200E69E7FB94102AA42810A340551FA35FC</vt:lpwstr>
  </property>
  <property fmtid="{D5CDD505-2E9C-101B-9397-08002B2CF9AE}" pid="6" name="ContentType">
    <vt:lpwstr>Corporate Presentation</vt:lpwstr>
  </property>
  <property fmtid="{D5CDD505-2E9C-101B-9397-08002B2CF9AE}" pid="7" name="Security Classification">
    <vt:lpwstr>Internal</vt:lpwstr>
  </property>
  <property fmtid="{D5CDD505-2E9C-101B-9397-08002B2CF9AE}" pid="8" name="Order">
    <vt:r8>600</vt:r8>
  </property>
  <property fmtid="{D5CDD505-2E9C-101B-9397-08002B2CF9AE}" pid="9" name="Project Manager">
    <vt:lpwstr/>
  </property>
</Properties>
</file>