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Lst>
  <p:notesMasterIdLst>
    <p:notesMasterId r:id="rId9"/>
  </p:notesMasterIdLst>
  <p:handoutMasterIdLst>
    <p:handoutMasterId r:id="rId10"/>
  </p:handoutMasterIdLst>
  <p:sldIdLst>
    <p:sldId id="256" r:id="rId2"/>
    <p:sldId id="367" r:id="rId3"/>
    <p:sldId id="393" r:id="rId4"/>
    <p:sldId id="260" r:id="rId5"/>
    <p:sldId id="376" r:id="rId6"/>
    <p:sldId id="395" r:id="rId7"/>
    <p:sldId id="394" r:id="rId8"/>
  </p:sldIdLst>
  <p:sldSz cx="12192000" cy="6858000"/>
  <p:notesSz cx="6858000" cy="91440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7" userDrawn="1">
          <p15:clr>
            <a:srgbClr val="A4A3A4"/>
          </p15:clr>
        </p15:guide>
        <p15:guide id="2" pos="3636" userDrawn="1">
          <p15:clr>
            <a:srgbClr val="A4A3A4"/>
          </p15:clr>
        </p15:guide>
        <p15:guide id="3" orient="horz" pos="3782" userDrawn="1">
          <p15:clr>
            <a:srgbClr val="A4A3A4"/>
          </p15:clr>
        </p15:guide>
        <p15:guide id="4" orient="horz" pos="2160" userDrawn="1">
          <p15:clr>
            <a:srgbClr val="A4A3A4"/>
          </p15:clr>
        </p15:guide>
        <p15:guide id="5" pos="7391" userDrawn="1">
          <p15:clr>
            <a:srgbClr val="A4A3A4"/>
          </p15:clr>
        </p15:guide>
        <p15:guide id="6" orient="horz" pos="112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325C"/>
    <a:srgbClr val="0E101F"/>
    <a:srgbClr val="75BCE8"/>
    <a:srgbClr val="3653A0"/>
    <a:srgbClr val="F49427"/>
    <a:srgbClr val="34A7DA"/>
    <a:srgbClr val="1F75B6"/>
    <a:srgbClr val="2E2A33"/>
    <a:srgbClr val="D8265C"/>
    <a:srgbClr val="1A84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90" autoAdjust="0"/>
    <p:restoredTop sz="93850" autoAdjust="0"/>
  </p:normalViewPr>
  <p:slideViewPr>
    <p:cSldViewPr snapToGrid="0">
      <p:cViewPr varScale="1">
        <p:scale>
          <a:sx n="63" d="100"/>
          <a:sy n="63" d="100"/>
        </p:scale>
        <p:origin x="940" y="56"/>
      </p:cViewPr>
      <p:guideLst>
        <p:guide orient="horz" pos="557"/>
        <p:guide pos="3636"/>
        <p:guide orient="horz" pos="3782"/>
        <p:guide orient="horz" pos="2160"/>
        <p:guide pos="7391"/>
        <p:guide orient="horz" pos="1127"/>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400D45F-734C-49CB-B6B5-86C15433C8C8}" type="datetimeFigureOut">
              <a:rPr lang="en-AU" smtClean="0"/>
              <a:t>30/01/2019</a:t>
            </a:fld>
            <a:endParaRPr lang="en-AU"/>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C9D5AAC-0F7F-4A11-872F-157DAE71869B}" type="slidenum">
              <a:rPr lang="en-AU" smtClean="0"/>
              <a:t>‹#›</a:t>
            </a:fld>
            <a:endParaRPr lang="en-AU"/>
          </a:p>
        </p:txBody>
      </p:sp>
    </p:spTree>
    <p:extLst>
      <p:ext uri="{BB962C8B-B14F-4D97-AF65-F5344CB8AC3E}">
        <p14:creationId xmlns:p14="http://schemas.microsoft.com/office/powerpoint/2010/main" val="3729564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B5AACE-9B3D-4391-805B-7E0488C02780}" type="datetimeFigureOut">
              <a:rPr lang="en-AU" smtClean="0"/>
              <a:t>30/01/2019</a:t>
            </a:fld>
            <a:endParaRPr lang="en-AU"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8D7047-72A3-408B-9DF2-3D74FBE12483}" type="slidenum">
              <a:rPr lang="en-AU" smtClean="0"/>
              <a:t>‹#›</a:t>
            </a:fld>
            <a:endParaRPr lang="en-AU" dirty="0"/>
          </a:p>
        </p:txBody>
      </p:sp>
    </p:spTree>
    <p:extLst>
      <p:ext uri="{BB962C8B-B14F-4D97-AF65-F5344CB8AC3E}">
        <p14:creationId xmlns:p14="http://schemas.microsoft.com/office/powerpoint/2010/main" val="3670229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A080A60-9954-473D-9843-5C6E6575EC82}" type="slidenum">
              <a:rPr lang="en-AU" altLang="en-US" smtClean="0"/>
              <a:pPr eaLnBrk="1" hangingPunct="1">
                <a:spcBef>
                  <a:spcPct val="0"/>
                </a:spcBef>
              </a:pPr>
              <a:t>2</a:t>
            </a:fld>
            <a:endParaRPr lang="en-AU"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2532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cs typeface="Arial" charset="0"/>
              </a:defRPr>
            </a:lvl1pPr>
            <a:lvl2pPr marL="742950" indent="-285750" eaLnBrk="0" hangingPunct="0">
              <a:spcBef>
                <a:spcPct val="30000"/>
              </a:spcBef>
              <a:defRPr sz="1200">
                <a:solidFill>
                  <a:schemeClr val="tx1"/>
                </a:solidFill>
                <a:latin typeface="Arial" charset="0"/>
                <a:cs typeface="Arial" charset="0"/>
              </a:defRPr>
            </a:lvl2pPr>
            <a:lvl3pPr marL="1143000" indent="-228600" eaLnBrk="0" hangingPunct="0">
              <a:spcBef>
                <a:spcPct val="30000"/>
              </a:spcBef>
              <a:defRPr sz="1200">
                <a:solidFill>
                  <a:schemeClr val="tx1"/>
                </a:solidFill>
                <a:latin typeface="Arial" charset="0"/>
                <a:cs typeface="Arial" charset="0"/>
              </a:defRPr>
            </a:lvl3pPr>
            <a:lvl4pPr marL="1600200" indent="-228600" eaLnBrk="0" hangingPunct="0">
              <a:spcBef>
                <a:spcPct val="30000"/>
              </a:spcBef>
              <a:defRPr sz="1200">
                <a:solidFill>
                  <a:schemeClr val="tx1"/>
                </a:solidFill>
                <a:latin typeface="Arial" charset="0"/>
                <a:cs typeface="Arial" charset="0"/>
              </a:defRPr>
            </a:lvl4pPr>
            <a:lvl5pPr marL="2057400" indent="-228600" eaLnBrk="0" hangingPunct="0">
              <a:spcBef>
                <a:spcPct val="30000"/>
              </a:spcBef>
              <a:defRPr sz="1200">
                <a:solidFill>
                  <a:schemeClr val="tx1"/>
                </a:solidFill>
                <a:latin typeface="Arial" charset="0"/>
                <a:cs typeface="Arial" charset="0"/>
              </a:defRPr>
            </a:lvl5pPr>
            <a:lvl6pPr marL="2514600" indent="-228600" eaLnBrk="0" fontAlgn="base" hangingPunct="0">
              <a:spcBef>
                <a:spcPct val="30000"/>
              </a:spcBef>
              <a:spcAft>
                <a:spcPct val="0"/>
              </a:spcAft>
              <a:defRPr sz="1200">
                <a:solidFill>
                  <a:schemeClr val="tx1"/>
                </a:solidFill>
                <a:latin typeface="Arial" charset="0"/>
                <a:cs typeface="Arial" charset="0"/>
              </a:defRPr>
            </a:lvl6pPr>
            <a:lvl7pPr marL="2971800" indent="-228600" eaLnBrk="0" fontAlgn="base" hangingPunct="0">
              <a:spcBef>
                <a:spcPct val="30000"/>
              </a:spcBef>
              <a:spcAft>
                <a:spcPct val="0"/>
              </a:spcAft>
              <a:defRPr sz="1200">
                <a:solidFill>
                  <a:schemeClr val="tx1"/>
                </a:solidFill>
                <a:latin typeface="Arial" charset="0"/>
                <a:cs typeface="Arial" charset="0"/>
              </a:defRPr>
            </a:lvl7pPr>
            <a:lvl8pPr marL="3429000" indent="-228600" eaLnBrk="0" fontAlgn="base" hangingPunct="0">
              <a:spcBef>
                <a:spcPct val="30000"/>
              </a:spcBef>
              <a:spcAft>
                <a:spcPct val="0"/>
              </a:spcAft>
              <a:defRPr sz="1200">
                <a:solidFill>
                  <a:schemeClr val="tx1"/>
                </a:solidFill>
                <a:latin typeface="Arial" charset="0"/>
                <a:cs typeface="Arial" charset="0"/>
              </a:defRPr>
            </a:lvl8pPr>
            <a:lvl9pPr marL="3886200" indent="-228600"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9A080A60-9954-473D-9843-5C6E6575EC82}" type="slidenum">
              <a:rPr lang="en-AU" altLang="en-US" smtClean="0"/>
              <a:pPr eaLnBrk="1" hangingPunct="1">
                <a:spcBef>
                  <a:spcPct val="0"/>
                </a:spcBef>
              </a:pPr>
              <a:t>4</a:t>
            </a:fld>
            <a:endParaRPr lang="en-AU"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130897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Assumptions:</a:t>
            </a:r>
          </a:p>
          <a:p>
            <a:pPr marL="171450" indent="-171450">
              <a:buFont typeface="Arial" panose="020B0604020202020204" pitchFamily="34" charset="0"/>
              <a:buChar char="•"/>
            </a:pPr>
            <a:r>
              <a:rPr lang="en-AU" dirty="0"/>
              <a:t>Changes are assessed only on individuals who were already in receipt of the payment (i.e. no new recipients are added even if they become eligible with an increased base payment)</a:t>
            </a:r>
          </a:p>
          <a:p>
            <a:pPr marL="171450" indent="-171450">
              <a:buFont typeface="Arial" panose="020B0604020202020204" pitchFamily="34" charset="0"/>
              <a:buChar char="•"/>
            </a:pPr>
            <a:r>
              <a:rPr lang="en-AU" baseline="0" dirty="0"/>
              <a:t>Combine individual poverty gap estimates into a single target figure using weights (deriving empirical weights for multiple variables is challenging!)</a:t>
            </a:r>
          </a:p>
          <a:p>
            <a:pPr marL="171450" indent="-171450">
              <a:buFont typeface="Arial" panose="020B0604020202020204" pitchFamily="34" charset="0"/>
              <a:buChar char="•"/>
            </a:pPr>
            <a:r>
              <a:rPr lang="en-AU" baseline="0" dirty="0"/>
              <a:t>Total expenditure is estimated using the iterative payment levels across the number of recipients based on average allowance levels (i.e. proportion of max payment)</a:t>
            </a:r>
          </a:p>
        </p:txBody>
      </p:sp>
      <p:sp>
        <p:nvSpPr>
          <p:cNvPr id="4" name="Slide Number Placeholder 3"/>
          <p:cNvSpPr>
            <a:spLocks noGrp="1"/>
          </p:cNvSpPr>
          <p:nvPr>
            <p:ph type="sldNum" sz="quarter" idx="10"/>
          </p:nvPr>
        </p:nvSpPr>
        <p:spPr/>
        <p:txBody>
          <a:bodyPr/>
          <a:lstStyle/>
          <a:p>
            <a:pPr>
              <a:defRPr/>
            </a:pPr>
            <a:fld id="{DDDE8D63-CBAA-4F78-B68F-1250CE287D3E}" type="slidenum">
              <a:rPr lang="en-AU" smtClean="0"/>
              <a:pPr>
                <a:defRPr/>
              </a:pPr>
              <a:t>5</a:t>
            </a:fld>
            <a:endParaRPr lang="en-AU"/>
          </a:p>
        </p:txBody>
      </p:sp>
    </p:spTree>
    <p:extLst>
      <p:ext uri="{BB962C8B-B14F-4D97-AF65-F5344CB8AC3E}">
        <p14:creationId xmlns:p14="http://schemas.microsoft.com/office/powerpoint/2010/main" val="830385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Assumptions:</a:t>
            </a:r>
          </a:p>
          <a:p>
            <a:pPr marL="171450" indent="-171450">
              <a:buFont typeface="Arial" panose="020B0604020202020204" pitchFamily="34" charset="0"/>
              <a:buChar char="•"/>
            </a:pPr>
            <a:r>
              <a:rPr lang="en-AU" dirty="0"/>
              <a:t>Changes are assessed only on individuals who were already in receipt of the payment (i.e. no new recipients are added even if they become eligible with an increased base payment)</a:t>
            </a:r>
          </a:p>
          <a:p>
            <a:pPr marL="171450" indent="-171450">
              <a:buFont typeface="Arial" panose="020B0604020202020204" pitchFamily="34" charset="0"/>
              <a:buChar char="•"/>
            </a:pPr>
            <a:r>
              <a:rPr lang="en-AU" baseline="0" dirty="0"/>
              <a:t>Combine individual poverty gap estimates into a single target figure using weights (deriving empirical weights for multiple variables is challenging!)</a:t>
            </a:r>
          </a:p>
          <a:p>
            <a:pPr marL="171450" indent="-171450">
              <a:buFont typeface="Arial" panose="020B0604020202020204" pitchFamily="34" charset="0"/>
              <a:buChar char="•"/>
            </a:pPr>
            <a:r>
              <a:rPr lang="en-AU" baseline="0" dirty="0"/>
              <a:t>Total expenditure is estimated using the iterative payment levels across the number of recipients based on average allowance levels (i.e. proportion of max payment)</a:t>
            </a:r>
          </a:p>
        </p:txBody>
      </p:sp>
      <p:sp>
        <p:nvSpPr>
          <p:cNvPr id="4" name="Slide Number Placeholder 3"/>
          <p:cNvSpPr>
            <a:spLocks noGrp="1"/>
          </p:cNvSpPr>
          <p:nvPr>
            <p:ph type="sldNum" sz="quarter" idx="10"/>
          </p:nvPr>
        </p:nvSpPr>
        <p:spPr/>
        <p:txBody>
          <a:bodyPr/>
          <a:lstStyle/>
          <a:p>
            <a:pPr>
              <a:defRPr/>
            </a:pPr>
            <a:fld id="{DDDE8D63-CBAA-4F78-B68F-1250CE287D3E}" type="slidenum">
              <a:rPr lang="en-AU" smtClean="0"/>
              <a:pPr>
                <a:defRPr/>
              </a:pPr>
              <a:t>6</a:t>
            </a:fld>
            <a:endParaRPr lang="en-AU"/>
          </a:p>
        </p:txBody>
      </p:sp>
    </p:spTree>
    <p:extLst>
      <p:ext uri="{BB962C8B-B14F-4D97-AF65-F5344CB8AC3E}">
        <p14:creationId xmlns:p14="http://schemas.microsoft.com/office/powerpoint/2010/main" val="197982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Assumptions:</a:t>
            </a:r>
          </a:p>
          <a:p>
            <a:pPr marL="171450" indent="-171450">
              <a:buFont typeface="Arial" panose="020B0604020202020204" pitchFamily="34" charset="0"/>
              <a:buChar char="•"/>
            </a:pPr>
            <a:r>
              <a:rPr lang="en-AU" dirty="0"/>
              <a:t>Changes are assessed only on individuals who were already in receipt of the payment (i.e. no new recipients are added even if they become eligible with an increased base payment)</a:t>
            </a:r>
          </a:p>
          <a:p>
            <a:pPr marL="171450" indent="-171450">
              <a:buFont typeface="Arial" panose="020B0604020202020204" pitchFamily="34" charset="0"/>
              <a:buChar char="•"/>
            </a:pPr>
            <a:r>
              <a:rPr lang="en-AU" baseline="0" dirty="0"/>
              <a:t>Combine individual poverty gap estimates into a single target figure using weights (deriving empirical weights for multiple variables is challenging!)</a:t>
            </a:r>
          </a:p>
          <a:p>
            <a:pPr marL="171450" indent="-171450">
              <a:buFont typeface="Arial" panose="020B0604020202020204" pitchFamily="34" charset="0"/>
              <a:buChar char="•"/>
            </a:pPr>
            <a:r>
              <a:rPr lang="en-AU" baseline="0" dirty="0"/>
              <a:t>Total expenditure is estimated using the iterative payment levels across the number of recipients based on average allowance levels (i.e. proportion of max payment)</a:t>
            </a:r>
          </a:p>
        </p:txBody>
      </p:sp>
      <p:sp>
        <p:nvSpPr>
          <p:cNvPr id="4" name="Slide Number Placeholder 3"/>
          <p:cNvSpPr>
            <a:spLocks noGrp="1"/>
          </p:cNvSpPr>
          <p:nvPr>
            <p:ph type="sldNum" sz="quarter" idx="10"/>
          </p:nvPr>
        </p:nvSpPr>
        <p:spPr/>
        <p:txBody>
          <a:bodyPr/>
          <a:lstStyle/>
          <a:p>
            <a:pPr>
              <a:defRPr/>
            </a:pPr>
            <a:fld id="{DDDE8D63-CBAA-4F78-B68F-1250CE287D3E}" type="slidenum">
              <a:rPr lang="en-AU" smtClean="0"/>
              <a:pPr>
                <a:defRPr/>
              </a:pPr>
              <a:t>7</a:t>
            </a:fld>
            <a:endParaRPr lang="en-AU"/>
          </a:p>
        </p:txBody>
      </p:sp>
    </p:spTree>
    <p:extLst>
      <p:ext uri="{BB962C8B-B14F-4D97-AF65-F5344CB8AC3E}">
        <p14:creationId xmlns:p14="http://schemas.microsoft.com/office/powerpoint/2010/main" val="1624015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4" name="Rectangle 5"/>
          <p:cNvSpPr>
            <a:spLocks noChangeAspect="1" noChangeArrowheads="1"/>
          </p:cNvSpPr>
          <p:nvPr userDrawn="1"/>
        </p:nvSpPr>
        <p:spPr bwMode="auto">
          <a:xfrm>
            <a:off x="0" y="0"/>
            <a:ext cx="12192000" cy="6858000"/>
          </a:xfrm>
          <a:prstGeom prst="rect">
            <a:avLst/>
          </a:prstGeom>
          <a:gradFill flip="none" rotWithShape="1">
            <a:gsLst>
              <a:gs pos="0">
                <a:srgbClr val="E6E6E6"/>
              </a:gs>
              <a:gs pos="62000">
                <a:schemeClr val="bg1"/>
              </a:gs>
            </a:gsLst>
            <a:lin ang="16200000" scaled="0"/>
            <a:tileRect/>
          </a:gradFill>
          <a:ln>
            <a:noFill/>
          </a:ln>
        </p:spPr>
        <p:txBody>
          <a:bodyPr/>
          <a:lstStyle/>
          <a:p>
            <a:pPr algn="ctr" defTabSz="914354"/>
            <a:endParaRPr lang="en-US" altLang="en-US" sz="13272" dirty="0">
              <a:solidFill>
                <a:srgbClr val="0074BD"/>
              </a:solidFill>
            </a:endParaRPr>
          </a:p>
        </p:txBody>
      </p:sp>
      <p:sp>
        <p:nvSpPr>
          <p:cNvPr id="2" name="Title 1"/>
          <p:cNvSpPr>
            <a:spLocks noGrp="1"/>
          </p:cNvSpPr>
          <p:nvPr>
            <p:ph type="ctrTitle" hasCustomPrompt="1"/>
          </p:nvPr>
        </p:nvSpPr>
        <p:spPr>
          <a:xfrm>
            <a:off x="6096000" y="889000"/>
            <a:ext cx="5192184" cy="1400080"/>
          </a:xfrm>
          <a:noFill/>
        </p:spPr>
        <p:txBody>
          <a:bodyPr wrap="square" bIns="0" rtlCol="0" anchor="b">
            <a:noAutofit/>
          </a:bodyPr>
          <a:lstStyle>
            <a:lvl1pPr>
              <a:defRPr kumimoji="0" lang="en-US" sz="2667" i="0" u="none" strike="noStrike" cap="none" spc="0" normalizeH="0" baseline="0" dirty="0">
                <a:ln>
                  <a:noFill/>
                </a:ln>
                <a:solidFill>
                  <a:srgbClr val="0F84C6"/>
                </a:solidFill>
                <a:effectLst/>
                <a:uLnTx/>
                <a:uFillTx/>
                <a:ea typeface="+mn-ea"/>
                <a:cs typeface="Arial" panose="020B0604020202020204" pitchFamily="34" charset="0"/>
              </a:defRPr>
            </a:lvl1pPr>
          </a:lstStyle>
          <a:p>
            <a:pPr marL="0" marR="0" lvl="0" indent="0" fontAlgn="auto">
              <a:spcAft>
                <a:spcPts val="0"/>
              </a:spcAft>
              <a:buClrTx/>
              <a:buSzTx/>
              <a:buFontTx/>
              <a:tabLst/>
            </a:pPr>
            <a:r>
              <a:rPr lang="en-US" dirty="0"/>
              <a:t>Insert presentation title here</a:t>
            </a:r>
          </a:p>
        </p:txBody>
      </p:sp>
      <p:sp>
        <p:nvSpPr>
          <p:cNvPr id="3" name="Subtitle 2"/>
          <p:cNvSpPr>
            <a:spLocks noGrp="1"/>
          </p:cNvSpPr>
          <p:nvPr>
            <p:ph type="subTitle" idx="1" hasCustomPrompt="1"/>
          </p:nvPr>
        </p:nvSpPr>
        <p:spPr>
          <a:xfrm>
            <a:off x="6095693" y="2337293"/>
            <a:ext cx="5209641" cy="1087224"/>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kumimoji="0" lang="en-US" sz="2133" b="0" i="0" u="none" strike="noStrike" kern="1200" cap="none" spc="0" normalizeH="0" baseline="0">
                <a:ln>
                  <a:noFill/>
                </a:ln>
                <a:solidFill>
                  <a:schemeClr val="accent3"/>
                </a:solidFill>
                <a:effectLst/>
                <a:uLnTx/>
                <a:uFillTx/>
                <a:latin typeface="+mj-lt"/>
                <a:ea typeface="+mn-ea"/>
                <a:cs typeface="Arial" panose="020B0604020202020204" pitchFamily="34" charset="0"/>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Presentation Subtitle</a:t>
            </a:r>
          </a:p>
        </p:txBody>
      </p:sp>
      <p:sp>
        <p:nvSpPr>
          <p:cNvPr id="80" name="Text Placeholder 79"/>
          <p:cNvSpPr>
            <a:spLocks noGrp="1"/>
          </p:cNvSpPr>
          <p:nvPr>
            <p:ph type="body" sz="quarter" idx="10" hasCustomPrompt="1"/>
          </p:nvPr>
        </p:nvSpPr>
        <p:spPr>
          <a:xfrm>
            <a:off x="6095655" y="3678767"/>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2133" b="1" kern="1200">
                <a:solidFill>
                  <a:srgbClr val="0F84C6"/>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name</a:t>
            </a:r>
          </a:p>
        </p:txBody>
      </p:sp>
      <p:sp>
        <p:nvSpPr>
          <p:cNvPr id="81" name="Text Placeholder 79"/>
          <p:cNvSpPr>
            <a:spLocks noGrp="1"/>
          </p:cNvSpPr>
          <p:nvPr>
            <p:ph type="body" sz="quarter" idx="11" hasCustomPrompt="1"/>
          </p:nvPr>
        </p:nvSpPr>
        <p:spPr>
          <a:xfrm>
            <a:off x="6095655" y="4022694"/>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1867" b="0" kern="1200">
                <a:solidFill>
                  <a:schemeClr val="accent3"/>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position</a:t>
            </a:r>
          </a:p>
        </p:txBody>
      </p:sp>
      <p:sp>
        <p:nvSpPr>
          <p:cNvPr id="82" name="Text Placeholder 79"/>
          <p:cNvSpPr>
            <a:spLocks noGrp="1"/>
          </p:cNvSpPr>
          <p:nvPr>
            <p:ph type="body" sz="quarter" idx="12" hasCustomPrompt="1"/>
          </p:nvPr>
        </p:nvSpPr>
        <p:spPr>
          <a:xfrm>
            <a:off x="6095655" y="4327407"/>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1867" b="0" kern="1200">
                <a:solidFill>
                  <a:schemeClr val="accent3"/>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company </a:t>
            </a:r>
          </a:p>
        </p:txBody>
      </p:sp>
      <p:sp>
        <p:nvSpPr>
          <p:cNvPr id="85" name="Picture Placeholder 84"/>
          <p:cNvSpPr>
            <a:spLocks noGrp="1"/>
          </p:cNvSpPr>
          <p:nvPr>
            <p:ph type="pic" sz="quarter" idx="13" hasCustomPrompt="1"/>
          </p:nvPr>
        </p:nvSpPr>
        <p:spPr>
          <a:xfrm>
            <a:off x="9933272" y="3667835"/>
            <a:ext cx="1354912" cy="977085"/>
          </a:xfrm>
        </p:spPr>
        <p:txBody>
          <a:bodyPr/>
          <a:lstStyle>
            <a:lvl1pPr marL="0" indent="0" algn="ctr">
              <a:buFontTx/>
              <a:buNone/>
              <a:defRPr/>
            </a:lvl1pPr>
          </a:lstStyle>
          <a:p>
            <a:r>
              <a:rPr lang="en-AU" dirty="0"/>
              <a:t>Insert logo here</a:t>
            </a:r>
          </a:p>
        </p:txBody>
      </p:sp>
      <p:sp>
        <p:nvSpPr>
          <p:cNvPr id="10" name="Rectangle 9"/>
          <p:cNvSpPr/>
          <p:nvPr userDrawn="1"/>
        </p:nvSpPr>
        <p:spPr>
          <a:xfrm>
            <a:off x="0" y="0"/>
            <a:ext cx="573459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3600" dirty="0"/>
              <a:t> </a:t>
            </a:r>
          </a:p>
        </p:txBody>
      </p:sp>
    </p:spTree>
    <p:extLst>
      <p:ext uri="{BB962C8B-B14F-4D97-AF65-F5344CB8AC3E}">
        <p14:creationId xmlns:p14="http://schemas.microsoft.com/office/powerpoint/2010/main" val="323823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2 speakers">
    <p:spTree>
      <p:nvGrpSpPr>
        <p:cNvPr id="1" name=""/>
        <p:cNvGrpSpPr/>
        <p:nvPr/>
      </p:nvGrpSpPr>
      <p:grpSpPr>
        <a:xfrm>
          <a:off x="0" y="0"/>
          <a:ext cx="0" cy="0"/>
          <a:chOff x="0" y="0"/>
          <a:chExt cx="0" cy="0"/>
        </a:xfrm>
      </p:grpSpPr>
      <p:sp>
        <p:nvSpPr>
          <p:cNvPr id="15" name="Rectangle 5"/>
          <p:cNvSpPr>
            <a:spLocks noChangeAspect="1" noChangeArrowheads="1"/>
          </p:cNvSpPr>
          <p:nvPr userDrawn="1"/>
        </p:nvSpPr>
        <p:spPr bwMode="auto">
          <a:xfrm>
            <a:off x="0" y="0"/>
            <a:ext cx="12192000" cy="6858000"/>
          </a:xfrm>
          <a:prstGeom prst="rect">
            <a:avLst/>
          </a:prstGeom>
          <a:gradFill flip="none" rotWithShape="1">
            <a:gsLst>
              <a:gs pos="0">
                <a:srgbClr val="E6E6E6"/>
              </a:gs>
              <a:gs pos="62000">
                <a:schemeClr val="bg1"/>
              </a:gs>
            </a:gsLst>
            <a:lin ang="16200000" scaled="0"/>
            <a:tileRect/>
          </a:gradFill>
          <a:ln>
            <a:noFill/>
          </a:ln>
        </p:spPr>
        <p:txBody>
          <a:bodyPr/>
          <a:lstStyle/>
          <a:p>
            <a:pPr algn="ctr" defTabSz="914354"/>
            <a:endParaRPr lang="en-US" altLang="en-US" sz="13272" dirty="0">
              <a:solidFill>
                <a:srgbClr val="0074BD"/>
              </a:solidFill>
            </a:endParaRPr>
          </a:p>
        </p:txBody>
      </p:sp>
      <p:sp>
        <p:nvSpPr>
          <p:cNvPr id="2" name="Title 1"/>
          <p:cNvSpPr>
            <a:spLocks noGrp="1"/>
          </p:cNvSpPr>
          <p:nvPr>
            <p:ph type="ctrTitle" hasCustomPrompt="1"/>
          </p:nvPr>
        </p:nvSpPr>
        <p:spPr>
          <a:xfrm>
            <a:off x="6096000" y="889000"/>
            <a:ext cx="5192184" cy="1400080"/>
          </a:xfrm>
          <a:noFill/>
        </p:spPr>
        <p:txBody>
          <a:bodyPr wrap="square" bIns="0" rtlCol="0" anchor="b">
            <a:noAutofit/>
          </a:bodyPr>
          <a:lstStyle>
            <a:lvl1pPr>
              <a:defRPr kumimoji="0" lang="en-US" sz="2667" i="0" u="none" strike="noStrike" cap="none" spc="0" normalizeH="0" baseline="0" dirty="0">
                <a:ln>
                  <a:noFill/>
                </a:ln>
                <a:solidFill>
                  <a:srgbClr val="0F84C6"/>
                </a:solidFill>
                <a:effectLst/>
                <a:uLnTx/>
                <a:uFillTx/>
                <a:ea typeface="+mn-ea"/>
                <a:cs typeface="Arial" panose="020B0604020202020204" pitchFamily="34" charset="0"/>
              </a:defRPr>
            </a:lvl1pPr>
          </a:lstStyle>
          <a:p>
            <a:pPr marL="0" marR="0" lvl="0" indent="0" fontAlgn="auto">
              <a:spcAft>
                <a:spcPts val="0"/>
              </a:spcAft>
              <a:buClrTx/>
              <a:buSzTx/>
              <a:buFontTx/>
              <a:tabLst/>
            </a:pPr>
            <a:r>
              <a:rPr lang="en-US" dirty="0"/>
              <a:t>Insert presentation title here</a:t>
            </a:r>
          </a:p>
        </p:txBody>
      </p:sp>
      <p:sp>
        <p:nvSpPr>
          <p:cNvPr id="3" name="Subtitle 2"/>
          <p:cNvSpPr>
            <a:spLocks noGrp="1"/>
          </p:cNvSpPr>
          <p:nvPr>
            <p:ph type="subTitle" idx="1" hasCustomPrompt="1"/>
          </p:nvPr>
        </p:nvSpPr>
        <p:spPr>
          <a:xfrm>
            <a:off x="6095693" y="2337293"/>
            <a:ext cx="5209641" cy="1087224"/>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kumimoji="0" lang="en-US" sz="2133" b="0" i="0" u="none" strike="noStrike" kern="1200" cap="none" spc="0" normalizeH="0" baseline="0">
                <a:ln>
                  <a:noFill/>
                </a:ln>
                <a:solidFill>
                  <a:schemeClr val="accent3"/>
                </a:solidFill>
                <a:effectLst/>
                <a:uLnTx/>
                <a:uFillTx/>
                <a:latin typeface="+mj-lt"/>
                <a:ea typeface="+mn-ea"/>
                <a:cs typeface="Arial" panose="020B0604020202020204" pitchFamily="34" charset="0"/>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Presentation Subtitle</a:t>
            </a:r>
          </a:p>
        </p:txBody>
      </p:sp>
      <p:sp>
        <p:nvSpPr>
          <p:cNvPr id="80" name="Text Placeholder 79"/>
          <p:cNvSpPr>
            <a:spLocks noGrp="1"/>
          </p:cNvSpPr>
          <p:nvPr>
            <p:ph type="body" sz="quarter" idx="10" hasCustomPrompt="1"/>
          </p:nvPr>
        </p:nvSpPr>
        <p:spPr>
          <a:xfrm>
            <a:off x="6095655" y="3678767"/>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2133" b="1" kern="1200">
                <a:solidFill>
                  <a:srgbClr val="0F84C6"/>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name</a:t>
            </a:r>
          </a:p>
        </p:txBody>
      </p:sp>
      <p:sp>
        <p:nvSpPr>
          <p:cNvPr id="81" name="Text Placeholder 79"/>
          <p:cNvSpPr>
            <a:spLocks noGrp="1"/>
          </p:cNvSpPr>
          <p:nvPr>
            <p:ph type="body" sz="quarter" idx="11" hasCustomPrompt="1"/>
          </p:nvPr>
        </p:nvSpPr>
        <p:spPr>
          <a:xfrm>
            <a:off x="6095655" y="4022694"/>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1867" b="0" kern="1200">
                <a:solidFill>
                  <a:schemeClr val="accent3"/>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position</a:t>
            </a:r>
          </a:p>
        </p:txBody>
      </p:sp>
      <p:sp>
        <p:nvSpPr>
          <p:cNvPr id="82" name="Text Placeholder 79"/>
          <p:cNvSpPr>
            <a:spLocks noGrp="1"/>
          </p:cNvSpPr>
          <p:nvPr>
            <p:ph type="body" sz="quarter" idx="12" hasCustomPrompt="1"/>
          </p:nvPr>
        </p:nvSpPr>
        <p:spPr>
          <a:xfrm>
            <a:off x="6095655" y="4327407"/>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1867" b="0" kern="1200">
                <a:solidFill>
                  <a:schemeClr val="accent3"/>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company </a:t>
            </a:r>
          </a:p>
        </p:txBody>
      </p:sp>
      <p:sp>
        <p:nvSpPr>
          <p:cNvPr id="85" name="Picture Placeholder 84"/>
          <p:cNvSpPr>
            <a:spLocks noGrp="1"/>
          </p:cNvSpPr>
          <p:nvPr>
            <p:ph type="pic" sz="quarter" idx="13" hasCustomPrompt="1"/>
          </p:nvPr>
        </p:nvSpPr>
        <p:spPr>
          <a:xfrm>
            <a:off x="9933272" y="3667835"/>
            <a:ext cx="1354912" cy="977085"/>
          </a:xfrm>
        </p:spPr>
        <p:txBody>
          <a:bodyPr/>
          <a:lstStyle>
            <a:lvl1pPr marL="0" indent="0" algn="ctr">
              <a:buFontTx/>
              <a:buNone/>
              <a:defRPr/>
            </a:lvl1pPr>
          </a:lstStyle>
          <a:p>
            <a:r>
              <a:rPr lang="en-AU" dirty="0"/>
              <a:t>Insert logo here</a:t>
            </a:r>
          </a:p>
        </p:txBody>
      </p:sp>
      <p:sp>
        <p:nvSpPr>
          <p:cNvPr id="74" name="Text Placeholder 79"/>
          <p:cNvSpPr>
            <a:spLocks noGrp="1"/>
          </p:cNvSpPr>
          <p:nvPr>
            <p:ph type="body" sz="quarter" idx="14" hasCustomPrompt="1"/>
          </p:nvPr>
        </p:nvSpPr>
        <p:spPr>
          <a:xfrm>
            <a:off x="6095655" y="4791482"/>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2133" b="1" kern="1200">
                <a:solidFill>
                  <a:srgbClr val="0F84C6"/>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name</a:t>
            </a:r>
          </a:p>
        </p:txBody>
      </p:sp>
      <p:sp>
        <p:nvSpPr>
          <p:cNvPr id="75" name="Text Placeholder 79"/>
          <p:cNvSpPr>
            <a:spLocks noGrp="1"/>
          </p:cNvSpPr>
          <p:nvPr>
            <p:ph type="body" sz="quarter" idx="15" hasCustomPrompt="1"/>
          </p:nvPr>
        </p:nvSpPr>
        <p:spPr>
          <a:xfrm>
            <a:off x="6095655" y="5135407"/>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1867" b="0" kern="1200">
                <a:solidFill>
                  <a:schemeClr val="accent3"/>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position</a:t>
            </a:r>
          </a:p>
        </p:txBody>
      </p:sp>
      <p:sp>
        <p:nvSpPr>
          <p:cNvPr id="76" name="Text Placeholder 79"/>
          <p:cNvSpPr>
            <a:spLocks noGrp="1"/>
          </p:cNvSpPr>
          <p:nvPr>
            <p:ph type="body" sz="quarter" idx="16" hasCustomPrompt="1"/>
          </p:nvPr>
        </p:nvSpPr>
        <p:spPr>
          <a:xfrm>
            <a:off x="6095655" y="5440122"/>
            <a:ext cx="3582837" cy="309548"/>
          </a:xfrm>
        </p:spPr>
        <p:txBody>
          <a:bodyPr/>
          <a:lstStyle>
            <a:lvl1pPr marL="0" marR="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lang="en-AU" sz="1867" b="0" kern="1200">
                <a:solidFill>
                  <a:schemeClr val="accent3"/>
                </a:solidFill>
                <a:latin typeface="+mj-lt"/>
                <a:ea typeface="+mn-ea"/>
                <a:cs typeface="Arial" panose="020B0604020202020204" pitchFamily="34" charset="0"/>
              </a:defRPr>
            </a:lvl1pPr>
          </a:lstStyle>
          <a:p>
            <a:pPr marL="0" marR="0" lvl="0" indent="0" algn="l" defTabSz="914354" rtl="0" eaLnBrk="1" fontAlgn="auto" latinLnBrk="0" hangingPunct="1">
              <a:lnSpc>
                <a:spcPct val="90000"/>
              </a:lnSpc>
              <a:spcBef>
                <a:spcPts val="1600"/>
              </a:spcBef>
              <a:spcAft>
                <a:spcPts val="800"/>
              </a:spcAft>
              <a:buClrTx/>
              <a:buSzTx/>
              <a:buFont typeface="Arial" panose="020B0604020202020204" pitchFamily="34" charset="0"/>
              <a:buNone/>
              <a:tabLst/>
              <a:defRPr/>
            </a:pPr>
            <a:r>
              <a:rPr lang="en-US" dirty="0"/>
              <a:t>Presenter’s company </a:t>
            </a:r>
          </a:p>
        </p:txBody>
      </p:sp>
      <p:sp>
        <p:nvSpPr>
          <p:cNvPr id="77" name="Picture Placeholder 84"/>
          <p:cNvSpPr>
            <a:spLocks noGrp="1"/>
          </p:cNvSpPr>
          <p:nvPr>
            <p:ph type="pic" sz="quarter" idx="17" hasCustomPrompt="1"/>
          </p:nvPr>
        </p:nvSpPr>
        <p:spPr>
          <a:xfrm>
            <a:off x="9933272" y="4780548"/>
            <a:ext cx="1354912" cy="977085"/>
          </a:xfrm>
        </p:spPr>
        <p:txBody>
          <a:bodyPr/>
          <a:lstStyle>
            <a:lvl1pPr marL="0" indent="0" algn="ctr">
              <a:buFontTx/>
              <a:buNone/>
              <a:defRPr/>
            </a:lvl1pPr>
          </a:lstStyle>
          <a:p>
            <a:r>
              <a:rPr lang="en-AU" dirty="0"/>
              <a:t>Insert logo here</a:t>
            </a:r>
          </a:p>
        </p:txBody>
      </p:sp>
      <p:sp>
        <p:nvSpPr>
          <p:cNvPr id="14" name="Rectangle 13"/>
          <p:cNvSpPr/>
          <p:nvPr userDrawn="1"/>
        </p:nvSpPr>
        <p:spPr>
          <a:xfrm>
            <a:off x="0" y="0"/>
            <a:ext cx="573459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3600" dirty="0"/>
              <a:t>Leave this blank</a:t>
            </a:r>
          </a:p>
        </p:txBody>
      </p:sp>
    </p:spTree>
    <p:extLst>
      <p:ext uri="{BB962C8B-B14F-4D97-AF65-F5344CB8AC3E}">
        <p14:creationId xmlns:p14="http://schemas.microsoft.com/office/powerpoint/2010/main" val="1439410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84C6"/>
                </a:solidFill>
              </a:defRPr>
            </a:lvl1pPr>
          </a:lstStyle>
          <a:p>
            <a:r>
              <a:rPr lang="en-US"/>
              <a:t>Click to edit Master title style</a:t>
            </a:r>
            <a:endParaRPr lang="en-US" dirty="0"/>
          </a:p>
        </p:txBody>
      </p:sp>
      <p:sp>
        <p:nvSpPr>
          <p:cNvPr id="5" name="Footer Placeholder 4"/>
          <p:cNvSpPr>
            <a:spLocks noGrp="1"/>
          </p:cNvSpPr>
          <p:nvPr>
            <p:ph type="ftr" sz="quarter" idx="11"/>
          </p:nvPr>
        </p:nvSpPr>
        <p:spPr/>
        <p:txBody>
          <a:bodyPr/>
          <a:lstStyle/>
          <a:p>
            <a:endParaRPr lang="en-AU"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74809D9D-F43D-4623-B3FF-0558BFB92445}" type="slidenum">
              <a:rPr>
                <a:solidFill>
                  <a:prstClr val="black">
                    <a:tint val="75000"/>
                  </a:prstClr>
                </a:solidFill>
              </a:rPr>
              <a:pPr/>
              <a:t>‹#›</a:t>
            </a:fld>
            <a:endParaRPr dirty="0">
              <a:solidFill>
                <a:prstClr val="black">
                  <a:tint val="75000"/>
                </a:prstClr>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79957" y="6134006"/>
            <a:ext cx="2155534" cy="515296"/>
          </a:xfrm>
          <a:prstGeom prst="rect">
            <a:avLst/>
          </a:prstGeom>
        </p:spPr>
      </p:pic>
    </p:spTree>
    <p:extLst>
      <p:ext uri="{BB962C8B-B14F-4D97-AF65-F5344CB8AC3E}">
        <p14:creationId xmlns:p14="http://schemas.microsoft.com/office/powerpoint/2010/main" val="284657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2"/>
          <p:cNvSpPr>
            <a:spLocks noGrp="1"/>
          </p:cNvSpPr>
          <p:nvPr>
            <p:ph type="ftr" sz="quarter" idx="10"/>
          </p:nvPr>
        </p:nvSpPr>
        <p:spPr/>
        <p:txBody>
          <a:bodyPr/>
          <a:lstStyle/>
          <a:p>
            <a:pPr defTabSz="914354"/>
            <a:endParaRPr lang="en-AU" dirty="0">
              <a:solidFill>
                <a:prstClr val="black">
                  <a:tint val="75000"/>
                </a:prstClr>
              </a:solidFill>
            </a:endParaRPr>
          </a:p>
        </p:txBody>
      </p:sp>
      <p:sp>
        <p:nvSpPr>
          <p:cNvPr id="4" name="Slide Number Placeholder 3"/>
          <p:cNvSpPr>
            <a:spLocks noGrp="1"/>
          </p:cNvSpPr>
          <p:nvPr>
            <p:ph type="sldNum" sz="quarter" idx="11"/>
          </p:nvPr>
        </p:nvSpPr>
        <p:spPr/>
        <p:txBody>
          <a:bodyPr/>
          <a:lstStyle/>
          <a:p>
            <a:pPr defTabSz="914354"/>
            <a:fld id="{74809D9D-F43D-4623-B3FF-0558BFB92445}" type="slidenum">
              <a:rPr lang="en-AU" smtClean="0">
                <a:solidFill>
                  <a:prstClr val="black">
                    <a:tint val="75000"/>
                  </a:prstClr>
                </a:solidFill>
              </a:rPr>
              <a:pPr defTabSz="914354"/>
              <a:t>‹#›</a:t>
            </a:fld>
            <a:endParaRPr lang="en-AU" dirty="0">
              <a:solidFill>
                <a:prstClr val="black">
                  <a:tint val="75000"/>
                </a:prstClr>
              </a:solidFill>
            </a:endParaRP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79957" y="6134006"/>
            <a:ext cx="2155534" cy="515296"/>
          </a:xfrm>
          <a:prstGeom prst="rect">
            <a:avLst/>
          </a:prstGeom>
        </p:spPr>
      </p:pic>
      <p:sp>
        <p:nvSpPr>
          <p:cNvPr id="6" name="Rectangle 5"/>
          <p:cNvSpPr/>
          <p:nvPr userDrawn="1"/>
        </p:nvSpPr>
        <p:spPr>
          <a:xfrm>
            <a:off x="10693627" y="6147837"/>
            <a:ext cx="681145" cy="3927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dirty="0"/>
          </a:p>
        </p:txBody>
      </p:sp>
    </p:spTree>
    <p:extLst>
      <p:ext uri="{BB962C8B-B14F-4D97-AF65-F5344CB8AC3E}">
        <p14:creationId xmlns:p14="http://schemas.microsoft.com/office/powerpoint/2010/main" val="1657026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84C6"/>
                </a:solidFill>
              </a:defRPr>
            </a:lvl1pPr>
          </a:lstStyle>
          <a:p>
            <a:r>
              <a:rPr lang="en-US"/>
              <a:t>Click to edit Master title style</a:t>
            </a:r>
            <a:endParaRPr lang="en-US" dirty="0"/>
          </a:p>
        </p:txBody>
      </p:sp>
      <p:sp>
        <p:nvSpPr>
          <p:cNvPr id="3" name="Content Placeholder 2"/>
          <p:cNvSpPr>
            <a:spLocks noGrp="1"/>
          </p:cNvSpPr>
          <p:nvPr>
            <p:ph sz="half" idx="1"/>
          </p:nvPr>
        </p:nvSpPr>
        <p:spPr>
          <a:xfrm>
            <a:off x="909863" y="1797051"/>
            <a:ext cx="4946651" cy="3551767"/>
          </a:xfrm>
        </p:spPr>
        <p:txBody>
          <a:bodyPr/>
          <a:lstStyle>
            <a:lvl2pPr marL="287986" marR="0" indent="0" algn="l" defTabSz="914354" rtl="0" eaLnBrk="1" fontAlgn="auto" latinLnBrk="0" hangingPunct="1">
              <a:lnSpc>
                <a:spcPct val="90000"/>
              </a:lnSpc>
              <a:spcBef>
                <a:spcPts val="500"/>
              </a:spcBef>
              <a:spcAft>
                <a:spcPts val="1600"/>
              </a:spcAft>
              <a:buClrTx/>
              <a:buSzTx/>
              <a:buFontTx/>
              <a:buNone/>
              <a:tabLst/>
              <a:defRPr/>
            </a:lvl2pPr>
          </a:lstStyle>
          <a:p>
            <a:pPr lvl="0"/>
            <a:r>
              <a:rPr lang="en-US" dirty="0"/>
              <a:t>Click to edit Master text styles</a:t>
            </a:r>
          </a:p>
          <a:p>
            <a:pPr marL="287986" marR="0" lvl="1" indent="0" algn="l" defTabSz="914354" rtl="0" eaLnBrk="1" fontAlgn="auto" latinLnBrk="0" hangingPunct="1">
              <a:lnSpc>
                <a:spcPct val="90000"/>
              </a:lnSpc>
              <a:spcBef>
                <a:spcPts val="500"/>
              </a:spcBef>
              <a:spcAft>
                <a:spcPts val="1600"/>
              </a:spcAft>
              <a:buClrTx/>
              <a:buSzTx/>
              <a:buFontTx/>
              <a:buNone/>
              <a:tabLst/>
              <a:defRPr/>
            </a:pPr>
            <a:r>
              <a:rPr lang="en-US" dirty="0"/>
              <a:t>Second </a:t>
            </a:r>
            <a:r>
              <a:rPr lang="en-US" dirty="0" err="1"/>
              <a:t>levelThird</a:t>
            </a:r>
            <a:r>
              <a:rPr lang="en-US" dirty="0"/>
              <a:t> level</a:t>
            </a:r>
          </a:p>
          <a:p>
            <a:pPr lvl="1"/>
            <a:endParaRPr lang="en-US" dirty="0"/>
          </a:p>
          <a:p>
            <a:pPr lvl="3"/>
            <a:r>
              <a:rPr lang="en-US" dirty="0"/>
              <a:t>Fourth level</a:t>
            </a:r>
          </a:p>
          <a:p>
            <a:pPr lvl="4"/>
            <a:r>
              <a:rPr lang="en-US" dirty="0"/>
              <a:t>Fifth level</a:t>
            </a:r>
          </a:p>
        </p:txBody>
      </p:sp>
      <p:sp>
        <p:nvSpPr>
          <p:cNvPr id="4" name="Content Placeholder 3"/>
          <p:cNvSpPr>
            <a:spLocks noGrp="1"/>
          </p:cNvSpPr>
          <p:nvPr>
            <p:ph sz="half" idx="2"/>
          </p:nvPr>
        </p:nvSpPr>
        <p:spPr>
          <a:xfrm>
            <a:off x="6333068" y="1797052"/>
            <a:ext cx="4946651" cy="355176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11"/>
          </p:nvPr>
        </p:nvSpPr>
        <p:spPr/>
        <p:txBody>
          <a:bodyPr/>
          <a:lstStyle/>
          <a:p>
            <a:endParaRPr lang="en-AU"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74809D9D-F43D-4623-B3FF-0558BFB92445}" type="slidenum">
              <a:rPr>
                <a:solidFill>
                  <a:prstClr val="black">
                    <a:tint val="75000"/>
                  </a:prstClr>
                </a:solidFill>
              </a:rPr>
              <a:pPr/>
              <a:t>‹#›</a:t>
            </a:fld>
            <a:endParaRPr dirty="0">
              <a:solidFill>
                <a:prstClr val="black">
                  <a:tint val="75000"/>
                </a:prstClr>
              </a:solidFill>
            </a:endParaRPr>
          </a:p>
        </p:txBody>
      </p:sp>
    </p:spTree>
    <p:extLst>
      <p:ext uri="{BB962C8B-B14F-4D97-AF65-F5344CB8AC3E}">
        <p14:creationId xmlns:p14="http://schemas.microsoft.com/office/powerpoint/2010/main" val="3441912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84C6"/>
                </a:solidFill>
              </a:defRPr>
            </a:lvl1pPr>
          </a:lstStyle>
          <a:p>
            <a:r>
              <a:rPr lang="en-US" dirty="0"/>
              <a:t>Click to edit Master title style</a:t>
            </a:r>
          </a:p>
        </p:txBody>
      </p:sp>
      <p:sp>
        <p:nvSpPr>
          <p:cNvPr id="4" name="Footer Placeholder 3"/>
          <p:cNvSpPr>
            <a:spLocks noGrp="1"/>
          </p:cNvSpPr>
          <p:nvPr>
            <p:ph type="ftr" sz="quarter" idx="11"/>
          </p:nvPr>
        </p:nvSpPr>
        <p:spPr/>
        <p:txBody>
          <a:bodyPr/>
          <a:lstStyle/>
          <a:p>
            <a:endParaRPr lang="en-AU"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4809D9D-F43D-4623-B3FF-0558BFB92445}" type="slidenum">
              <a:rPr>
                <a:solidFill>
                  <a:prstClr val="black">
                    <a:tint val="75000"/>
                  </a:prstClr>
                </a:solidFill>
              </a:rPr>
              <a:pPr/>
              <a:t>‹#›</a:t>
            </a:fld>
            <a:endParaRPr dirty="0">
              <a:solidFill>
                <a:prstClr val="black">
                  <a:tint val="75000"/>
                </a:prstClr>
              </a:solidFill>
            </a:endParaRPr>
          </a:p>
        </p:txBody>
      </p:sp>
    </p:spTree>
    <p:extLst>
      <p:ext uri="{BB962C8B-B14F-4D97-AF65-F5344CB8AC3E}">
        <p14:creationId xmlns:p14="http://schemas.microsoft.com/office/powerpoint/2010/main" val="3507564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AU"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4809D9D-F43D-4623-B3FF-0558BFB92445}" type="slidenum">
              <a:rPr>
                <a:solidFill>
                  <a:prstClr val="black">
                    <a:tint val="75000"/>
                  </a:prstClr>
                </a:solidFill>
              </a:rPr>
              <a:pPr/>
              <a:t>‹#›</a:t>
            </a:fld>
            <a:endParaRPr dirty="0">
              <a:solidFill>
                <a:prstClr val="black">
                  <a:tint val="75000"/>
                </a:prstClr>
              </a:solidFill>
            </a:endParaRPr>
          </a:p>
        </p:txBody>
      </p:sp>
    </p:spTree>
    <p:extLst>
      <p:ext uri="{BB962C8B-B14F-4D97-AF65-F5344CB8AC3E}">
        <p14:creationId xmlns:p14="http://schemas.microsoft.com/office/powerpoint/2010/main" val="237559295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No Log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AU"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74809D9D-F43D-4623-B3FF-0558BFB92445}" type="slidenum">
              <a:rPr>
                <a:solidFill>
                  <a:prstClr val="black">
                    <a:tint val="75000"/>
                  </a:prstClr>
                </a:solidFill>
              </a:rPr>
              <a:pPr/>
              <a:t>‹#›</a:t>
            </a:fld>
            <a:endParaRPr dirty="0">
              <a:solidFill>
                <a:prstClr val="black">
                  <a:tint val="75000"/>
                </a:prstClr>
              </a:solidFill>
            </a:endParaRPr>
          </a:p>
        </p:txBody>
      </p:sp>
      <p:sp>
        <p:nvSpPr>
          <p:cNvPr id="2" name="Rectangle 1"/>
          <p:cNvSpPr/>
          <p:nvPr userDrawn="1"/>
        </p:nvSpPr>
        <p:spPr>
          <a:xfrm>
            <a:off x="7797965" y="6133126"/>
            <a:ext cx="3967842"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79957" y="6134006"/>
            <a:ext cx="2155534" cy="515296"/>
          </a:xfrm>
          <a:prstGeom prst="rect">
            <a:avLst/>
          </a:prstGeom>
        </p:spPr>
      </p:pic>
      <p:sp>
        <p:nvSpPr>
          <p:cNvPr id="7" name="Rectangle 6"/>
          <p:cNvSpPr/>
          <p:nvPr userDrawn="1"/>
        </p:nvSpPr>
        <p:spPr>
          <a:xfrm>
            <a:off x="10693627" y="6147837"/>
            <a:ext cx="681145" cy="3927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dirty="0"/>
          </a:p>
        </p:txBody>
      </p:sp>
    </p:spTree>
    <p:extLst>
      <p:ext uri="{BB962C8B-B14F-4D97-AF65-F5344CB8AC3E}">
        <p14:creationId xmlns:p14="http://schemas.microsoft.com/office/powerpoint/2010/main" val="3853923517"/>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D648DF74-B563-4CDE-88DF-73101594ED4C}" type="datetimeFigureOut">
              <a:rPr lang="en-AU" smtClean="0"/>
              <a:t>30/01/2019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F18256F-EA63-4207-9C11-18A8D1E90029}" type="slidenum">
              <a:rPr lang="en-AU" smtClean="0"/>
              <a:t>‹#›</a:t>
            </a:fld>
            <a:endParaRPr lang="en-AU"/>
          </a:p>
        </p:txBody>
      </p:sp>
    </p:spTree>
    <p:extLst>
      <p:ext uri="{BB962C8B-B14F-4D97-AF65-F5344CB8AC3E}">
        <p14:creationId xmlns:p14="http://schemas.microsoft.com/office/powerpoint/2010/main" val="224514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3" name="Rectangle 52"/>
          <p:cNvSpPr/>
          <p:nvPr userDrawn="1"/>
        </p:nvSpPr>
        <p:spPr>
          <a:xfrm>
            <a:off x="10693627" y="6147837"/>
            <a:ext cx="681145" cy="39275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dirty="0"/>
          </a:p>
        </p:txBody>
      </p:sp>
      <p:sp>
        <p:nvSpPr>
          <p:cNvPr id="2" name="Title Placeholder 1"/>
          <p:cNvSpPr>
            <a:spLocks noGrp="1"/>
          </p:cNvSpPr>
          <p:nvPr>
            <p:ph type="title"/>
          </p:nvPr>
        </p:nvSpPr>
        <p:spPr>
          <a:xfrm>
            <a:off x="909863" y="597568"/>
            <a:ext cx="10369856" cy="517504"/>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910167" y="1797052"/>
            <a:ext cx="10369552" cy="3551767"/>
          </a:xfrm>
          <a:prstGeom prst="rect">
            <a:avLst/>
          </a:prstGeom>
        </p:spPr>
        <p:txBody>
          <a:bodyPr vert="horz" lIns="0" tIns="0" rIns="0" bIns="0" rtlCol="0" anchor="t" anchorCtr="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910168" y="5508328"/>
            <a:ext cx="10036321" cy="480000"/>
          </a:xfrm>
          <a:prstGeom prst="rect">
            <a:avLst/>
          </a:prstGeom>
        </p:spPr>
        <p:txBody>
          <a:bodyPr vert="horz" lIns="0" tIns="0" rIns="0" bIns="0" rtlCol="0" anchor="b" anchorCtr="0">
            <a:noAutofit/>
          </a:bodyPr>
          <a:lstStyle>
            <a:lvl1pPr algn="l">
              <a:defRPr sz="933">
                <a:solidFill>
                  <a:schemeClr val="tx1">
                    <a:tint val="75000"/>
                  </a:schemeClr>
                </a:solidFill>
              </a:defRPr>
            </a:lvl1pPr>
          </a:lstStyle>
          <a:p>
            <a:pPr defTabSz="914354"/>
            <a:endParaRPr lang="en-AU" dirty="0">
              <a:solidFill>
                <a:prstClr val="black">
                  <a:tint val="75000"/>
                </a:prstClr>
              </a:solidFill>
            </a:endParaRPr>
          </a:p>
        </p:txBody>
      </p:sp>
      <p:sp>
        <p:nvSpPr>
          <p:cNvPr id="6" name="Slide Number Placeholder 5"/>
          <p:cNvSpPr>
            <a:spLocks noGrp="1"/>
          </p:cNvSpPr>
          <p:nvPr>
            <p:ph type="sldNum" sz="quarter" idx="4"/>
          </p:nvPr>
        </p:nvSpPr>
        <p:spPr>
          <a:xfrm>
            <a:off x="11034200" y="5508328"/>
            <a:ext cx="253985" cy="480000"/>
          </a:xfrm>
          <a:prstGeom prst="rect">
            <a:avLst/>
          </a:prstGeom>
        </p:spPr>
        <p:txBody>
          <a:bodyPr vert="horz" lIns="0" tIns="0" rIns="0" bIns="0" rtlCol="0" anchor="b" anchorCtr="0">
            <a:noAutofit/>
          </a:bodyPr>
          <a:lstStyle>
            <a:lvl1pPr algn="r">
              <a:defRPr lang="en-AU" sz="933" smtClean="0">
                <a:solidFill>
                  <a:schemeClr val="tx1">
                    <a:tint val="75000"/>
                  </a:schemeClr>
                </a:solidFill>
              </a:defRPr>
            </a:lvl1pPr>
          </a:lstStyle>
          <a:p>
            <a:pPr defTabSz="914354"/>
            <a:fld id="{74809D9D-F43D-4623-B3FF-0558BFB92445}" type="slidenum">
              <a:rPr lang="en-AU" smtClean="0">
                <a:solidFill>
                  <a:prstClr val="black">
                    <a:tint val="75000"/>
                  </a:prstClr>
                </a:solidFill>
              </a:rPr>
              <a:pPr defTabSz="914354"/>
              <a:t>‹#›</a:t>
            </a:fld>
            <a:endParaRPr lang="en-AU">
              <a:solidFill>
                <a:prstClr val="black">
                  <a:tint val="75000"/>
                </a:prstClr>
              </a:solidFill>
            </a:endParaRPr>
          </a:p>
        </p:txBody>
      </p:sp>
      <p:pic>
        <p:nvPicPr>
          <p:cNvPr id="4" name="Picture 3"/>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8179957" y="6134006"/>
            <a:ext cx="2155534" cy="515296"/>
          </a:xfrm>
          <a:prstGeom prst="rect">
            <a:avLst/>
          </a:prstGeom>
        </p:spPr>
      </p:pic>
    </p:spTree>
    <p:extLst>
      <p:ext uri="{BB962C8B-B14F-4D97-AF65-F5344CB8AC3E}">
        <p14:creationId xmlns:p14="http://schemas.microsoft.com/office/powerpoint/2010/main" val="532900129"/>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10" r:id="rId4"/>
    <p:sldLayoutId id="2147483806" r:id="rId5"/>
    <p:sldLayoutId id="2147483807" r:id="rId6"/>
    <p:sldLayoutId id="2147483808" r:id="rId7"/>
    <p:sldLayoutId id="2147483809" r:id="rId8"/>
    <p:sldLayoutId id="2147483812" r:id="rId9"/>
  </p:sldLayoutIdLst>
  <p:txStyles>
    <p:titleStyle>
      <a:lvl1pPr algn="l" defTabSz="914354" rtl="0" eaLnBrk="1" latinLnBrk="0" hangingPunct="1">
        <a:lnSpc>
          <a:spcPct val="90000"/>
        </a:lnSpc>
        <a:spcBef>
          <a:spcPct val="0"/>
        </a:spcBef>
        <a:buNone/>
        <a:defRPr sz="3200" b="1" kern="1200">
          <a:solidFill>
            <a:srgbClr val="0F84C6"/>
          </a:solidFill>
          <a:latin typeface="+mj-lt"/>
          <a:ea typeface="+mj-ea"/>
          <a:cs typeface="+mj-cs"/>
        </a:defRPr>
      </a:lvl1pPr>
    </p:titleStyle>
    <p:bodyStyle>
      <a:lvl1pPr marL="0" indent="0" algn="l" defTabSz="914354" rtl="0" eaLnBrk="1" latinLnBrk="0" hangingPunct="1">
        <a:lnSpc>
          <a:spcPct val="90000"/>
        </a:lnSpc>
        <a:spcBef>
          <a:spcPts val="1000"/>
        </a:spcBef>
        <a:spcAft>
          <a:spcPts val="1600"/>
        </a:spcAft>
        <a:buFontTx/>
        <a:buNone/>
        <a:defRPr sz="2133" kern="1200">
          <a:solidFill>
            <a:schemeClr val="tx1">
              <a:lumMod val="65000"/>
              <a:lumOff val="35000"/>
            </a:schemeClr>
          </a:solidFill>
          <a:latin typeface="+mn-lt"/>
          <a:ea typeface="+mn-ea"/>
          <a:cs typeface="+mn-cs"/>
        </a:defRPr>
      </a:lvl1pPr>
      <a:lvl2pPr marL="287986" indent="0" algn="l" defTabSz="914354" rtl="0" eaLnBrk="1" latinLnBrk="0" hangingPunct="1">
        <a:lnSpc>
          <a:spcPct val="90000"/>
        </a:lnSpc>
        <a:spcBef>
          <a:spcPts val="500"/>
        </a:spcBef>
        <a:spcAft>
          <a:spcPts val="1600"/>
        </a:spcAft>
        <a:buFontTx/>
        <a:buNone/>
        <a:defRPr sz="1867" kern="1200">
          <a:solidFill>
            <a:schemeClr val="tx1">
              <a:lumMod val="65000"/>
              <a:lumOff val="35000"/>
            </a:schemeClr>
          </a:solidFill>
          <a:latin typeface="+mn-lt"/>
          <a:ea typeface="+mn-ea"/>
          <a:cs typeface="+mn-cs"/>
        </a:defRPr>
      </a:lvl2pPr>
      <a:lvl3pPr marL="575972" indent="0" algn="l" defTabSz="914354" rtl="0" eaLnBrk="1" latinLnBrk="0" hangingPunct="1">
        <a:lnSpc>
          <a:spcPct val="90000"/>
        </a:lnSpc>
        <a:spcBef>
          <a:spcPts val="500"/>
        </a:spcBef>
        <a:spcAft>
          <a:spcPts val="1600"/>
        </a:spcAft>
        <a:buFontTx/>
        <a:buNone/>
        <a:defRPr sz="1867" kern="1200">
          <a:solidFill>
            <a:schemeClr val="tx1">
              <a:lumMod val="65000"/>
              <a:lumOff val="35000"/>
            </a:schemeClr>
          </a:solidFill>
          <a:latin typeface="+mn-lt"/>
          <a:ea typeface="+mn-ea"/>
          <a:cs typeface="+mn-cs"/>
        </a:defRPr>
      </a:lvl3pPr>
      <a:lvl4pPr marL="863957" indent="0" algn="l" defTabSz="914354" rtl="0" eaLnBrk="1" latinLnBrk="0" hangingPunct="1">
        <a:lnSpc>
          <a:spcPct val="90000"/>
        </a:lnSpc>
        <a:spcBef>
          <a:spcPts val="500"/>
        </a:spcBef>
        <a:spcAft>
          <a:spcPts val="1600"/>
        </a:spcAft>
        <a:buFontTx/>
        <a:buNone/>
        <a:defRPr sz="1600" kern="1200">
          <a:solidFill>
            <a:schemeClr val="tx1">
              <a:lumMod val="65000"/>
              <a:lumOff val="35000"/>
            </a:schemeClr>
          </a:solidFill>
          <a:latin typeface="+mn-lt"/>
          <a:ea typeface="+mn-ea"/>
          <a:cs typeface="+mn-cs"/>
        </a:defRPr>
      </a:lvl4pPr>
      <a:lvl5pPr marL="1151942" indent="0" algn="l" defTabSz="914354" rtl="0" eaLnBrk="1" latinLnBrk="0" hangingPunct="1">
        <a:lnSpc>
          <a:spcPct val="90000"/>
        </a:lnSpc>
        <a:spcBef>
          <a:spcPts val="500"/>
        </a:spcBef>
        <a:spcAft>
          <a:spcPts val="1600"/>
        </a:spcAft>
        <a:buFontTx/>
        <a:buNone/>
        <a:defRPr sz="1600" kern="1200">
          <a:solidFill>
            <a:schemeClr val="tx1">
              <a:lumMod val="65000"/>
              <a:lumOff val="35000"/>
            </a:schemeClr>
          </a:solidFill>
          <a:latin typeface="+mn-lt"/>
          <a:ea typeface="+mn-ea"/>
          <a:cs typeface="+mn-cs"/>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guide id="3" pos="567">
          <p15:clr>
            <a:srgbClr val="F26B43"/>
          </p15:clr>
        </p15:guide>
        <p15:guide id="4" orient="horz" pos="1127">
          <p15:clr>
            <a:srgbClr val="F26B43"/>
          </p15:clr>
        </p15:guide>
        <p15:guide id="5" orient="horz" pos="557">
          <p15:clr>
            <a:srgbClr val="F26B43"/>
          </p15:clr>
        </p15:guide>
        <p15:guide id="6" pos="7105">
          <p15:clr>
            <a:srgbClr val="F26B43"/>
          </p15:clr>
        </p15:guide>
        <p15:guide id="7" orient="horz" pos="378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5655" y="937213"/>
            <a:ext cx="5192184" cy="1400080"/>
          </a:xfrm>
        </p:spPr>
        <p:txBody>
          <a:bodyPr/>
          <a:lstStyle/>
          <a:p>
            <a:br>
              <a:rPr lang="en-AU" sz="2800" dirty="0"/>
            </a:br>
            <a:r>
              <a:rPr lang="en-AU" sz="2800" dirty="0"/>
              <a:t>Overview of the Australian Social Security System and Welfare Conditionality</a:t>
            </a:r>
            <a:br>
              <a:rPr lang="en-AU" sz="1800" dirty="0"/>
            </a:br>
            <a:endParaRPr lang="en-AU" dirty="0"/>
          </a:p>
        </p:txBody>
      </p:sp>
      <p:sp>
        <p:nvSpPr>
          <p:cNvPr id="4" name="Text Placeholder 3"/>
          <p:cNvSpPr>
            <a:spLocks noGrp="1"/>
          </p:cNvSpPr>
          <p:nvPr>
            <p:ph type="body" sz="quarter" idx="10"/>
          </p:nvPr>
        </p:nvSpPr>
        <p:spPr>
          <a:xfrm>
            <a:off x="6095653" y="2900259"/>
            <a:ext cx="5090277" cy="309548"/>
          </a:xfrm>
        </p:spPr>
        <p:txBody>
          <a:bodyPr/>
          <a:lstStyle/>
          <a:p>
            <a:r>
              <a:rPr lang="en-AU" dirty="0"/>
              <a:t>Matthew Gray* and David Stanton**</a:t>
            </a:r>
            <a:endParaRPr lang="en-AU" sz="1600" dirty="0"/>
          </a:p>
        </p:txBody>
      </p:sp>
      <p:sp>
        <p:nvSpPr>
          <p:cNvPr id="6" name="Text Placeholder 5"/>
          <p:cNvSpPr>
            <a:spLocks noGrp="1"/>
          </p:cNvSpPr>
          <p:nvPr>
            <p:ph type="body" sz="quarter" idx="12"/>
          </p:nvPr>
        </p:nvSpPr>
        <p:spPr>
          <a:xfrm>
            <a:off x="6095654" y="4430353"/>
            <a:ext cx="5745826" cy="309548"/>
          </a:xfrm>
        </p:spPr>
        <p:txBody>
          <a:bodyPr/>
          <a:lstStyle/>
          <a:p>
            <a:endParaRPr lang="en-US" altLang="en-US" sz="1800" dirty="0"/>
          </a:p>
          <a:p>
            <a:r>
              <a:rPr lang="en-US" altLang="en-US" sz="1800" dirty="0"/>
              <a:t>Presentation to International Symposium on Welfare Conditionality</a:t>
            </a:r>
          </a:p>
          <a:p>
            <a:r>
              <a:rPr lang="en-US" altLang="en-US" sz="1800" dirty="0"/>
              <a:t>University of York</a:t>
            </a:r>
          </a:p>
          <a:p>
            <a:r>
              <a:rPr lang="en-US" altLang="en-US" sz="1800" dirty="0"/>
              <a:t>30 January 2010</a:t>
            </a:r>
          </a:p>
          <a:p>
            <a:endParaRPr lang="en-AU"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36088" y="1127234"/>
            <a:ext cx="3252223" cy="2420117"/>
          </a:xfrm>
          <a:prstGeom prst="rect">
            <a:avLst/>
          </a:prstGeom>
        </p:spPr>
      </p:pic>
      <p:sp>
        <p:nvSpPr>
          <p:cNvPr id="7" name="Text Placeholder 6"/>
          <p:cNvSpPr>
            <a:spLocks noGrp="1"/>
          </p:cNvSpPr>
          <p:nvPr>
            <p:ph type="body" sz="quarter" idx="11"/>
          </p:nvPr>
        </p:nvSpPr>
        <p:spPr>
          <a:xfrm>
            <a:off x="6095654" y="3429000"/>
            <a:ext cx="5360258" cy="219194"/>
          </a:xfrm>
        </p:spPr>
        <p:txBody>
          <a:bodyPr/>
          <a:lstStyle/>
          <a:p>
            <a:r>
              <a:rPr lang="en-US" dirty="0"/>
              <a:t>* ANU Centre for Social Research &amp; Methods</a:t>
            </a:r>
          </a:p>
          <a:p>
            <a:r>
              <a:rPr lang="en-US" dirty="0"/>
              <a:t>** Crawford School of Public Policy, ANU</a:t>
            </a:r>
          </a:p>
        </p:txBody>
      </p:sp>
    </p:spTree>
    <p:extLst>
      <p:ext uri="{BB962C8B-B14F-4D97-AF65-F5344CB8AC3E}">
        <p14:creationId xmlns:p14="http://schemas.microsoft.com/office/powerpoint/2010/main" val="4111254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2AD5585C-E838-4A0C-98D6-F2AFB151D641}" type="slidenum">
              <a:rPr lang="en-AU" altLang="en-US" sz="1400"/>
              <a:pPr eaLnBrk="1" hangingPunct="1">
                <a:spcBef>
                  <a:spcPct val="0"/>
                </a:spcBef>
                <a:buFontTx/>
                <a:buNone/>
              </a:pPr>
              <a:t>2</a:t>
            </a:fld>
            <a:endParaRPr lang="en-AU" altLang="en-US" sz="1400"/>
          </a:p>
        </p:txBody>
      </p:sp>
      <p:sp>
        <p:nvSpPr>
          <p:cNvPr id="4100" name="Rectangle 3"/>
          <p:cNvSpPr>
            <a:spLocks noGrp="1" noChangeArrowheads="1"/>
          </p:cNvSpPr>
          <p:nvPr>
            <p:ph type="body" idx="1"/>
          </p:nvPr>
        </p:nvSpPr>
        <p:spPr>
          <a:xfrm>
            <a:off x="715818" y="1454270"/>
            <a:ext cx="9513710" cy="5097474"/>
          </a:xfrm>
        </p:spPr>
        <p:txBody>
          <a:bodyPr/>
          <a:lstStyle/>
          <a:p>
            <a:pPr marL="342900" indent="-342900">
              <a:buFont typeface="Arial" panose="020B0604020202020204" pitchFamily="34" charset="0"/>
              <a:buChar char="•"/>
            </a:pPr>
            <a:r>
              <a:rPr lang="en-AU" altLang="en-US" sz="1800" dirty="0"/>
              <a:t>Most social security benefits are flat-rate entitlements financed from general government revenue.</a:t>
            </a:r>
            <a:r>
              <a:rPr lang="en-US" sz="1800" dirty="0"/>
              <a:t> The system consists of a range of benefits designed to provide a minimum level of income support. Each payment has its own eligibility criteria and in some cases “activity requirements”. Also payments are available to assist with the costs of children and assistance with costs of child care</a:t>
            </a:r>
          </a:p>
          <a:p>
            <a:pPr marL="342900" indent="-342900">
              <a:buFont typeface="Arial" panose="020B0604020202020204" pitchFamily="34" charset="0"/>
              <a:buChar char="•"/>
            </a:pPr>
            <a:r>
              <a:rPr lang="en-AU" altLang="en-US" sz="1800" dirty="0"/>
              <a:t>Most social security benefits are income or asset tested and subject to residence conditions.</a:t>
            </a:r>
          </a:p>
          <a:p>
            <a:pPr marL="342900" indent="-342900" eaLnBrk="1" hangingPunct="1">
              <a:buFont typeface="Arial" panose="020B0604020202020204" pitchFamily="34" charset="0"/>
              <a:buChar char="•"/>
            </a:pPr>
            <a:r>
              <a:rPr lang="en-AU" sz="1800" dirty="0"/>
              <a:t>Duration of payment receipt is not time </a:t>
            </a:r>
            <a:r>
              <a:rPr lang="en-AU" sz="1800" dirty="0" err="1"/>
              <a:t>limmited</a:t>
            </a:r>
            <a:r>
              <a:rPr lang="en-AU" sz="1800" dirty="0"/>
              <a:t>. Coverage of the population is broad</a:t>
            </a:r>
          </a:p>
          <a:p>
            <a:pPr marL="342900" indent="-342900" eaLnBrk="1" hangingPunct="1">
              <a:buFont typeface="Arial" panose="020B0604020202020204" pitchFamily="34" charset="0"/>
              <a:buChar char="•"/>
            </a:pPr>
            <a:r>
              <a:rPr lang="en-AU" sz="1800" dirty="0"/>
              <a:t>Social security expenditure in Australia estimated to be 35.3% of total Federal Government Expenditure in 2017-18 (Whiteford, 2017</a:t>
            </a:r>
            <a:r>
              <a:rPr lang="en-AU" sz="2400" dirty="0"/>
              <a:t>)</a:t>
            </a:r>
            <a:r>
              <a:rPr lang="en-AU" sz="2400" dirty="0">
                <a:solidFill>
                  <a:srgbClr val="FF0000"/>
                </a:solidFill>
              </a:rPr>
              <a:t>.</a:t>
            </a:r>
          </a:p>
          <a:p>
            <a:pPr marL="342900" indent="-342900" eaLnBrk="1" hangingPunct="1">
              <a:buFont typeface="Arial" panose="020B0604020202020204" pitchFamily="34" charset="0"/>
              <a:buChar char="•"/>
            </a:pPr>
            <a:r>
              <a:rPr lang="en-AU" sz="1800" dirty="0"/>
              <a:t>The system is relatively “efficient” in terms of directing assistance to those in need compared with other OECD economies. But issues remain of effectiveness, adequacy and complexity.</a:t>
            </a:r>
          </a:p>
          <a:p>
            <a:pPr marL="342900" indent="-342900" eaLnBrk="1" hangingPunct="1">
              <a:buFont typeface="Arial" panose="020B0604020202020204" pitchFamily="34" charset="0"/>
              <a:buChar char="•"/>
            </a:pPr>
            <a:endParaRPr lang="en-AU" sz="2400" dirty="0"/>
          </a:p>
        </p:txBody>
      </p:sp>
      <p:sp>
        <p:nvSpPr>
          <p:cNvPr id="2" name="Title 1"/>
          <p:cNvSpPr>
            <a:spLocks noGrp="1"/>
          </p:cNvSpPr>
          <p:nvPr>
            <p:ph type="title"/>
          </p:nvPr>
        </p:nvSpPr>
        <p:spPr>
          <a:xfrm>
            <a:off x="909863" y="597568"/>
            <a:ext cx="10369856" cy="517504"/>
          </a:xfrm>
        </p:spPr>
        <p:txBody>
          <a:bodyPr/>
          <a:lstStyle/>
          <a:p>
            <a:r>
              <a:rPr lang="en-US" dirty="0"/>
              <a:t>Overview of Australian Social Security System</a:t>
            </a:r>
          </a:p>
        </p:txBody>
      </p:sp>
    </p:spTree>
    <p:extLst>
      <p:ext uri="{BB962C8B-B14F-4D97-AF65-F5344CB8AC3E}">
        <p14:creationId xmlns:p14="http://schemas.microsoft.com/office/powerpoint/2010/main" val="242020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EB72E-09B8-4F53-AE86-642905804B5E}"/>
              </a:ext>
            </a:extLst>
          </p:cNvPr>
          <p:cNvSpPr>
            <a:spLocks noGrp="1"/>
          </p:cNvSpPr>
          <p:nvPr>
            <p:ph type="title"/>
          </p:nvPr>
        </p:nvSpPr>
        <p:spPr/>
        <p:txBody>
          <a:bodyPr/>
          <a:lstStyle/>
          <a:p>
            <a:r>
              <a:rPr lang="en-US" dirty="0"/>
              <a:t>Types of social security payments</a:t>
            </a:r>
          </a:p>
        </p:txBody>
      </p:sp>
      <p:sp>
        <p:nvSpPr>
          <p:cNvPr id="3" name="Content Placeholder 2">
            <a:extLst>
              <a:ext uri="{FF2B5EF4-FFF2-40B4-BE49-F238E27FC236}">
                <a16:creationId xmlns:a16="http://schemas.microsoft.com/office/drawing/2014/main" id="{AD249978-B8AE-4547-8B25-B93CA1F09C4F}"/>
              </a:ext>
            </a:extLst>
          </p:cNvPr>
          <p:cNvSpPr>
            <a:spLocks noGrp="1"/>
          </p:cNvSpPr>
          <p:nvPr>
            <p:ph idx="1"/>
          </p:nvPr>
        </p:nvSpPr>
        <p:spPr>
          <a:xfrm>
            <a:off x="909863" y="1358902"/>
            <a:ext cx="10369552" cy="3551767"/>
          </a:xfrm>
        </p:spPr>
        <p:txBody>
          <a:bodyPr/>
          <a:lstStyle/>
          <a:p>
            <a:pPr marL="342900" indent="-342900">
              <a:buFont typeface="Arial" panose="020B0604020202020204" pitchFamily="34" charset="0"/>
              <a:buChar char="•"/>
            </a:pPr>
            <a:r>
              <a:rPr lang="en-US" sz="1800" dirty="0"/>
              <a:t>Divided into payments for:</a:t>
            </a:r>
          </a:p>
          <a:p>
            <a:pPr marL="630886" lvl="2" indent="-342900">
              <a:spcBef>
                <a:spcPts val="1000"/>
              </a:spcBef>
              <a:buFont typeface="Arial" panose="020B0604020202020204" pitchFamily="34" charset="0"/>
              <a:buChar char="•"/>
            </a:pPr>
            <a:r>
              <a:rPr lang="en-US" sz="1800" dirty="0"/>
              <a:t>those of retirement age (age pension, war service related payments)</a:t>
            </a:r>
          </a:p>
          <a:p>
            <a:pPr marL="630886" lvl="2" indent="-342900">
              <a:spcBef>
                <a:spcPts val="1000"/>
              </a:spcBef>
              <a:buFont typeface="Arial" panose="020B0604020202020204" pitchFamily="34" charset="0"/>
              <a:buChar char="•"/>
            </a:pPr>
            <a:r>
              <a:rPr lang="en-US" sz="1800" dirty="0"/>
              <a:t>those of working age (14 categories of payments –e.g., disability, </a:t>
            </a:r>
            <a:r>
              <a:rPr lang="en-US" sz="1800" dirty="0" err="1"/>
              <a:t>carers</a:t>
            </a:r>
            <a:r>
              <a:rPr lang="en-US" sz="1800" dirty="0"/>
              <a:t>; primary </a:t>
            </a:r>
            <a:r>
              <a:rPr lang="en-US" sz="1800" dirty="0" err="1"/>
              <a:t>carers</a:t>
            </a:r>
            <a:r>
              <a:rPr lang="en-US" sz="1800" dirty="0"/>
              <a:t> of children; unemployed; full-time students)</a:t>
            </a:r>
          </a:p>
          <a:p>
            <a:pPr marL="342900" indent="-342900">
              <a:buFont typeface="Arial" panose="020B0604020202020204" pitchFamily="34" charset="0"/>
              <a:buChar char="•"/>
            </a:pPr>
            <a:r>
              <a:rPr lang="en-US" sz="1800" dirty="0"/>
              <a:t>System of additional payments for families with children (same system for in work and out of work families)</a:t>
            </a:r>
            <a:r>
              <a:rPr lang="en-US" sz="1800" dirty="0">
                <a:solidFill>
                  <a:srgbClr val="FF0000"/>
                </a:solidFill>
              </a:rPr>
              <a:t>.</a:t>
            </a:r>
          </a:p>
          <a:p>
            <a:pPr marL="342900" indent="-342900">
              <a:buFont typeface="Arial" panose="020B0604020202020204" pitchFamily="34" charset="0"/>
              <a:buChar char="•"/>
            </a:pPr>
            <a:r>
              <a:rPr lang="en-US" sz="1800" dirty="0"/>
              <a:t>Supplementary payments to assist with additional costs such as housing, living in a remote area)</a:t>
            </a:r>
            <a:r>
              <a:rPr lang="en-US" sz="1800" dirty="0">
                <a:solidFill>
                  <a:srgbClr val="FF0000"/>
                </a:solidFill>
              </a:rPr>
              <a:t>.</a:t>
            </a:r>
            <a:endParaRPr lang="en-US" sz="1800" dirty="0"/>
          </a:p>
          <a:p>
            <a:pPr marL="342900" indent="-342900">
              <a:buFont typeface="Arial" panose="020B0604020202020204" pitchFamily="34" charset="0"/>
              <a:buChar char="•"/>
            </a:pPr>
            <a:r>
              <a:rPr lang="en-US" sz="1800" dirty="0"/>
              <a:t>Subsidy for costs of formal child care (increasingly focused on objective of parental work force participation)</a:t>
            </a:r>
            <a:r>
              <a:rPr lang="en-US" sz="1800" dirty="0">
                <a:solidFill>
                  <a:srgbClr val="FF0000"/>
                </a:solidFill>
              </a:rPr>
              <a:t>.</a:t>
            </a:r>
          </a:p>
          <a:p>
            <a:pPr marL="342900" indent="-342900">
              <a:buFont typeface="Arial" panose="020B0604020202020204" pitchFamily="34" charset="0"/>
              <a:buChar char="•"/>
            </a:pPr>
            <a:r>
              <a:rPr lang="en-US" sz="1800" dirty="0"/>
              <a:t>Moves have been made to “simplify” the system by grouping together like payments. But this is more superficial than real in effect.</a:t>
            </a:r>
          </a:p>
          <a:p>
            <a:pPr marL="630886" lvl="1" indent="-342900">
              <a:buFont typeface="Arial" panose="020B0604020202020204" pitchFamily="34" charset="0"/>
              <a:buChar char="•"/>
            </a:pPr>
            <a:endParaRPr lang="en-US" sz="2134" dirty="0"/>
          </a:p>
          <a:p>
            <a:pPr marL="342900" indent="-342900">
              <a:buFont typeface="Arial" panose="020B0604020202020204" pitchFamily="34" charset="0"/>
              <a:buChar char="•"/>
            </a:pPr>
            <a:endParaRPr lang="en-US" sz="2400" dirty="0"/>
          </a:p>
        </p:txBody>
      </p:sp>
    </p:spTree>
    <p:extLst>
      <p:ext uri="{BB962C8B-B14F-4D97-AF65-F5344CB8AC3E}">
        <p14:creationId xmlns:p14="http://schemas.microsoft.com/office/powerpoint/2010/main" val="27400467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2AD5585C-E838-4A0C-98D6-F2AFB151D641}" type="slidenum">
              <a:rPr lang="en-AU" altLang="en-US" sz="1400"/>
              <a:pPr eaLnBrk="1" hangingPunct="1">
                <a:spcBef>
                  <a:spcPct val="0"/>
                </a:spcBef>
                <a:buFontTx/>
                <a:buNone/>
              </a:pPr>
              <a:t>4</a:t>
            </a:fld>
            <a:endParaRPr lang="en-AU" altLang="en-US" sz="1400"/>
          </a:p>
        </p:txBody>
      </p:sp>
      <p:sp>
        <p:nvSpPr>
          <p:cNvPr id="4099" name="Rectangle 2"/>
          <p:cNvSpPr>
            <a:spLocks noGrp="1" noChangeArrowheads="1"/>
          </p:cNvSpPr>
          <p:nvPr>
            <p:ph type="title"/>
          </p:nvPr>
        </p:nvSpPr>
        <p:spPr>
          <a:xfrm>
            <a:off x="1981200" y="523876"/>
            <a:ext cx="8229600" cy="503585"/>
          </a:xfrm>
        </p:spPr>
        <p:txBody>
          <a:bodyPr/>
          <a:lstStyle/>
          <a:p>
            <a:pPr eaLnBrk="1" hangingPunct="1"/>
            <a:r>
              <a:rPr lang="en-US" altLang="en-US" dirty="0"/>
              <a:t>Changes in generosity of the system</a:t>
            </a:r>
          </a:p>
        </p:txBody>
      </p:sp>
      <p:sp>
        <p:nvSpPr>
          <p:cNvPr id="4100" name="Rectangle 3"/>
          <p:cNvSpPr>
            <a:spLocks noGrp="1" noChangeArrowheads="1"/>
          </p:cNvSpPr>
          <p:nvPr>
            <p:ph type="body" idx="1"/>
          </p:nvPr>
        </p:nvSpPr>
        <p:spPr>
          <a:xfrm>
            <a:off x="1483360" y="1283914"/>
            <a:ext cx="8727440" cy="4497363"/>
          </a:xfrm>
        </p:spPr>
        <p:txBody>
          <a:bodyPr/>
          <a:lstStyle/>
          <a:p>
            <a:pPr marL="285750" indent="-285750">
              <a:buFont typeface="Arial" panose="020B0604020202020204" pitchFamily="34" charset="0"/>
              <a:buChar char="•"/>
            </a:pPr>
            <a:r>
              <a:rPr lang="en-US" altLang="en-US" sz="1800" dirty="0"/>
              <a:t>From the mid-2000s (and earlier) the generosity (on average) of the Australian social security system increased – largely towards age and disability pensioners. </a:t>
            </a:r>
          </a:p>
          <a:p>
            <a:pPr marL="285750" indent="-285750" eaLnBrk="1" hangingPunct="1">
              <a:buFont typeface="Arial" panose="020B0604020202020204" pitchFamily="34" charset="0"/>
              <a:buChar char="•"/>
            </a:pPr>
            <a:r>
              <a:rPr lang="en-US" altLang="en-US" sz="1800" dirty="0"/>
              <a:t>Reductions in personal income taxation. Significant real increases in rates of age and disability pensions, but not for other payments.</a:t>
            </a:r>
          </a:p>
          <a:p>
            <a:pPr marL="285750" indent="-285750" eaLnBrk="1" hangingPunct="1">
              <a:buFont typeface="Arial" panose="020B0604020202020204" pitchFamily="34" charset="0"/>
              <a:buChar char="•"/>
            </a:pPr>
            <a:r>
              <a:rPr lang="en-US" altLang="en-US" sz="1800" dirty="0"/>
              <a:t>Combined social security and tax changes have increased financial rewards from paid employment.</a:t>
            </a:r>
          </a:p>
          <a:p>
            <a:pPr marL="285750" indent="-285750" eaLnBrk="1" hangingPunct="1">
              <a:buFont typeface="Arial" panose="020B0604020202020204" pitchFamily="34" charset="0"/>
              <a:buChar char="•"/>
            </a:pPr>
            <a:r>
              <a:rPr lang="en-US" altLang="en-US" sz="1800" dirty="0"/>
              <a:t>BUT for some groups there have been changes to the social security system which have led to a less generous system – mainly single parents; continued drops in the relative value of unemployment benefit payments. There has been a major push by community groups (under the banner “Raise the Rate”) and some business groups to increase the rate of unemployment benefit (</a:t>
            </a:r>
            <a:r>
              <a:rPr lang="en-US" altLang="en-US" sz="1800" dirty="0" err="1"/>
              <a:t>Newstart</a:t>
            </a:r>
            <a:r>
              <a:rPr lang="en-US" altLang="en-US" sz="1800" dirty="0"/>
              <a:t> allowance).</a:t>
            </a:r>
          </a:p>
          <a:p>
            <a:pPr marL="285750" indent="-285750" eaLnBrk="1" hangingPunct="1">
              <a:buFont typeface="Arial" panose="020B0604020202020204" pitchFamily="34" charset="0"/>
              <a:buChar char="•"/>
            </a:pPr>
            <a:r>
              <a:rPr lang="en-US" altLang="en-US" sz="1800" dirty="0"/>
              <a:t>There have also been calls for a fundamental and over-arching review of the social security and tax systems. This has not occurred since the Henderson Poverty Inquiry in the 1970’s.</a:t>
            </a:r>
          </a:p>
          <a:p>
            <a:pPr eaLnBrk="1" hangingPunct="1"/>
            <a:endParaRPr lang="en-US" altLang="en-US" sz="1800" dirty="0">
              <a:solidFill>
                <a:srgbClr val="FF0000"/>
              </a:solidFill>
            </a:endParaRPr>
          </a:p>
          <a:p>
            <a:pPr eaLnBrk="1" hangingPunct="1"/>
            <a:endParaRPr lang="en-US" alt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143" y="317501"/>
            <a:ext cx="9316657" cy="647601"/>
          </a:xfrm>
        </p:spPr>
        <p:txBody>
          <a:bodyPr/>
          <a:lstStyle/>
          <a:p>
            <a:r>
              <a:rPr lang="en-AU" dirty="0"/>
              <a:t>Developments in welfare conditionality</a:t>
            </a:r>
          </a:p>
        </p:txBody>
      </p:sp>
      <p:sp>
        <p:nvSpPr>
          <p:cNvPr id="3" name="Content Placeholder 2"/>
          <p:cNvSpPr>
            <a:spLocks noGrp="1"/>
          </p:cNvSpPr>
          <p:nvPr>
            <p:ph idx="1"/>
          </p:nvPr>
        </p:nvSpPr>
        <p:spPr>
          <a:xfrm>
            <a:off x="905256" y="853342"/>
            <a:ext cx="9305544" cy="4392488"/>
          </a:xfrm>
        </p:spPr>
        <p:txBody>
          <a:bodyPr/>
          <a:lstStyle/>
          <a:p>
            <a:pPr marL="342900" indent="-342900" eaLnBrk="1" hangingPunct="1">
              <a:buFont typeface="Arial"/>
              <a:buChar char="•"/>
            </a:pPr>
            <a:r>
              <a:rPr lang="en-AU" altLang="en-US" sz="1600" dirty="0"/>
              <a:t>Conditionality has always been a part of the social security system in Australia. Australia’s first national legislation to introduce age pensions in 1908 included the requirement that applicants be of “good character” and “deserving of a pension”</a:t>
            </a:r>
          </a:p>
          <a:p>
            <a:pPr marL="342900" indent="-342900" eaLnBrk="1" hangingPunct="1">
              <a:buFont typeface="Arial" panose="020B0604020202020204" pitchFamily="34" charset="0"/>
              <a:buChar char="•"/>
            </a:pPr>
            <a:r>
              <a:rPr lang="en-AU" altLang="en-US" sz="1600" dirty="0"/>
              <a:t>There is a clear trend towards increasing conditionality. But conditionality (new conditionality?) has developed over the last 25 years with a particular emphasis on attempts to alter pre-existing forms of behaviour. These measures are inherently paternalistic and punitive- more “stick” than “carrot”.</a:t>
            </a:r>
          </a:p>
          <a:p>
            <a:pPr marL="342900" indent="-342900" eaLnBrk="1" hangingPunct="1">
              <a:buFont typeface="Arial" panose="020B0604020202020204" pitchFamily="34" charset="0"/>
              <a:buChar char="•"/>
            </a:pPr>
            <a:r>
              <a:rPr lang="en-AU" altLang="en-US" sz="1600" dirty="0"/>
              <a:t>This has become a “solution looking for a problem” and has partly reflected technological change and the ability to manage a cashless debit card system that restricts purchases for those “on welfare”.</a:t>
            </a:r>
          </a:p>
          <a:p>
            <a:pPr marL="342900" indent="-342900" eaLnBrk="1" hangingPunct="1">
              <a:buFont typeface="Arial" panose="020B0604020202020204" pitchFamily="34" charset="0"/>
              <a:buChar char="•"/>
            </a:pPr>
            <a:r>
              <a:rPr lang="en-AU" altLang="en-US" sz="1600" dirty="0"/>
              <a:t>Activity requirements</a:t>
            </a:r>
          </a:p>
          <a:p>
            <a:pPr marL="630886" lvl="1" indent="-342900">
              <a:buFont typeface="Arial" panose="020B0604020202020204" pitchFamily="34" charset="0"/>
              <a:buChar char="•"/>
            </a:pPr>
            <a:r>
              <a:rPr lang="en-AU" altLang="en-US" sz="1600" dirty="0"/>
              <a:t>job search, education or part-time employment required by single parents when youngest child reaches the age of 6 (mid-2006; grandfathering ended 2013)</a:t>
            </a:r>
          </a:p>
          <a:p>
            <a:pPr marL="630886" lvl="1" indent="-342900">
              <a:buFont typeface="Arial" panose="020B0604020202020204" pitchFamily="34" charset="0"/>
              <a:buChar char="•"/>
            </a:pPr>
            <a:r>
              <a:rPr lang="en-AU" altLang="en-US" sz="1600" dirty="0"/>
              <a:t>Higher activity requirement (hours of work, study/training. Voluntary work) to meet eligibility requirements for receipt of Child Care Subsidy (from 1 July 2018)</a:t>
            </a:r>
          </a:p>
          <a:p>
            <a:pPr marL="342900" indent="-342900">
              <a:buFont typeface="Arial" panose="020B0604020202020204" pitchFamily="34" charset="0"/>
              <a:buChar char="•"/>
            </a:pPr>
            <a:r>
              <a:rPr lang="en-AU" altLang="en-US" sz="1600" dirty="0"/>
              <a:t>Other types of conditionality are being increasingly introduced or proposed. Recent suggestions included restricting payments to all teenagers to supposedly curb drinking and gambling.</a:t>
            </a:r>
          </a:p>
        </p:txBody>
      </p:sp>
      <p:sp>
        <p:nvSpPr>
          <p:cNvPr id="4" name="Slide Number Placeholder 3"/>
          <p:cNvSpPr>
            <a:spLocks noGrp="1"/>
          </p:cNvSpPr>
          <p:nvPr>
            <p:ph type="sldNum" sz="quarter" idx="12"/>
          </p:nvPr>
        </p:nvSpPr>
        <p:spPr/>
        <p:txBody>
          <a:bodyPr/>
          <a:lstStyle/>
          <a:p>
            <a:pPr>
              <a:defRPr/>
            </a:pPr>
            <a:fld id="{AEA44111-F105-45FE-A7ED-9DAC416B8008}" type="slidenum">
              <a:rPr lang="en-AU" smtClean="0"/>
              <a:pPr>
                <a:defRPr/>
              </a:pPr>
              <a:t>5</a:t>
            </a:fld>
            <a:endParaRPr lang="en-AU"/>
          </a:p>
        </p:txBody>
      </p:sp>
    </p:spTree>
    <p:extLst>
      <p:ext uri="{BB962C8B-B14F-4D97-AF65-F5344CB8AC3E}">
        <p14:creationId xmlns:p14="http://schemas.microsoft.com/office/powerpoint/2010/main" val="1271472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143" y="317501"/>
            <a:ext cx="9316657" cy="647601"/>
          </a:xfrm>
        </p:spPr>
        <p:txBody>
          <a:bodyPr/>
          <a:lstStyle/>
          <a:p>
            <a:r>
              <a:rPr lang="en-AU" dirty="0"/>
              <a:t>Developments in welfare conditionality</a:t>
            </a:r>
          </a:p>
        </p:txBody>
      </p:sp>
      <p:sp>
        <p:nvSpPr>
          <p:cNvPr id="3" name="Content Placeholder 2"/>
          <p:cNvSpPr>
            <a:spLocks noGrp="1"/>
          </p:cNvSpPr>
          <p:nvPr>
            <p:ph idx="1"/>
          </p:nvPr>
        </p:nvSpPr>
        <p:spPr>
          <a:xfrm>
            <a:off x="905256" y="965102"/>
            <a:ext cx="9305544" cy="4392488"/>
          </a:xfrm>
        </p:spPr>
        <p:txBody>
          <a:bodyPr/>
          <a:lstStyle/>
          <a:p>
            <a:pPr marL="630886" lvl="1" indent="-342900">
              <a:buFont typeface="Arial" panose="020B0604020202020204" pitchFamily="34" charset="0"/>
              <a:buChar char="•"/>
            </a:pPr>
            <a:r>
              <a:rPr lang="en-AU" altLang="en-US" sz="1734" dirty="0"/>
              <a:t>Immunisation of children required for receipt of child related payments</a:t>
            </a:r>
          </a:p>
          <a:p>
            <a:pPr marL="630886" lvl="1" indent="-342900">
              <a:buFont typeface="Arial" panose="020B0604020202020204" pitchFamily="34" charset="0"/>
              <a:buChar char="•"/>
            </a:pPr>
            <a:r>
              <a:rPr lang="en-AU" altLang="en-US" sz="1734" dirty="0"/>
              <a:t>Income Management / cashless welfare card (selected areas) – being expanded</a:t>
            </a:r>
          </a:p>
          <a:p>
            <a:pPr marL="630886" lvl="1" indent="-342900">
              <a:buFont typeface="Arial" panose="020B0604020202020204" pitchFamily="34" charset="0"/>
              <a:buChar char="•"/>
            </a:pPr>
            <a:r>
              <a:rPr lang="en-AU" altLang="en-US" sz="1734" dirty="0"/>
              <a:t>School Enrolment and Attendance Measure (SEAM) (selected areas) – abolished </a:t>
            </a:r>
          </a:p>
          <a:p>
            <a:pPr marL="630886" lvl="1" indent="-342900">
              <a:buFont typeface="Arial" panose="020B0604020202020204" pitchFamily="34" charset="0"/>
              <a:buChar char="•"/>
            </a:pPr>
            <a:r>
              <a:rPr lang="en-AU" altLang="en-US" sz="1734" dirty="0"/>
              <a:t>Trial of mandatory drug testing of social security recipients - trial of 5,000 new unemployment benefit recipients in 3 locations over a 2-year period (subject to passage of legislation)</a:t>
            </a:r>
          </a:p>
          <a:p>
            <a:pPr marL="630886" lvl="1" indent="-342900">
              <a:buFont typeface="Arial" panose="020B0604020202020204" pitchFamily="34" charset="0"/>
              <a:buChar char="•"/>
            </a:pPr>
            <a:endParaRPr lang="en-AU" altLang="en-US" sz="1734" dirty="0"/>
          </a:p>
          <a:p>
            <a:pPr marL="630886" lvl="1" indent="-342900">
              <a:buFont typeface="Arial" panose="020B0604020202020204" pitchFamily="34" charset="0"/>
              <a:buChar char="•"/>
            </a:pPr>
            <a:endParaRPr lang="en-AU" altLang="en-US" sz="1734" dirty="0"/>
          </a:p>
        </p:txBody>
      </p:sp>
      <p:sp>
        <p:nvSpPr>
          <p:cNvPr id="4" name="Slide Number Placeholder 3"/>
          <p:cNvSpPr>
            <a:spLocks noGrp="1"/>
          </p:cNvSpPr>
          <p:nvPr>
            <p:ph type="sldNum" sz="quarter" idx="12"/>
          </p:nvPr>
        </p:nvSpPr>
        <p:spPr/>
        <p:txBody>
          <a:bodyPr/>
          <a:lstStyle/>
          <a:p>
            <a:pPr>
              <a:defRPr/>
            </a:pPr>
            <a:fld id="{AEA44111-F105-45FE-A7ED-9DAC416B8008}" type="slidenum">
              <a:rPr lang="en-AU" smtClean="0"/>
              <a:pPr>
                <a:defRPr/>
              </a:pPr>
              <a:t>6</a:t>
            </a:fld>
            <a:endParaRPr lang="en-AU"/>
          </a:p>
        </p:txBody>
      </p:sp>
    </p:spTree>
    <p:extLst>
      <p:ext uri="{BB962C8B-B14F-4D97-AF65-F5344CB8AC3E}">
        <p14:creationId xmlns:p14="http://schemas.microsoft.com/office/powerpoint/2010/main" val="871892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143" y="317501"/>
            <a:ext cx="9316657" cy="647601"/>
          </a:xfrm>
        </p:spPr>
        <p:txBody>
          <a:bodyPr/>
          <a:lstStyle/>
          <a:p>
            <a:r>
              <a:rPr lang="en-AU" dirty="0"/>
              <a:t>Developments in welfare conditionality, </a:t>
            </a:r>
            <a:r>
              <a:rPr lang="en-AU" dirty="0" err="1"/>
              <a:t>cont</a:t>
            </a:r>
            <a:r>
              <a:rPr lang="en-AU" dirty="0"/>
              <a:t> …</a:t>
            </a:r>
          </a:p>
        </p:txBody>
      </p:sp>
      <p:sp>
        <p:nvSpPr>
          <p:cNvPr id="3" name="Content Placeholder 2"/>
          <p:cNvSpPr>
            <a:spLocks noGrp="1"/>
          </p:cNvSpPr>
          <p:nvPr>
            <p:ph idx="1"/>
          </p:nvPr>
        </p:nvSpPr>
        <p:spPr>
          <a:xfrm>
            <a:off x="905256" y="1355840"/>
            <a:ext cx="9305544" cy="4392488"/>
          </a:xfrm>
        </p:spPr>
        <p:txBody>
          <a:bodyPr/>
          <a:lstStyle/>
          <a:p>
            <a:pPr marL="342900" indent="-342900" eaLnBrk="1" hangingPunct="1">
              <a:buFont typeface="Arial" panose="020B0604020202020204" pitchFamily="34" charset="0"/>
              <a:buChar char="•"/>
            </a:pPr>
            <a:r>
              <a:rPr lang="en-AU" altLang="en-US" sz="2000" dirty="0"/>
              <a:t>Application to Indigenous Australians has been very controversial</a:t>
            </a:r>
          </a:p>
          <a:p>
            <a:pPr marL="630886" lvl="1" indent="-342900">
              <a:buFont typeface="Arial" panose="020B0604020202020204" pitchFamily="34" charset="0"/>
              <a:buChar char="•"/>
            </a:pPr>
            <a:r>
              <a:rPr lang="en-AU" altLang="en-US" sz="1734" dirty="0"/>
              <a:t>Trialling (e.g., Income Management, School Enrolment and Attendance Measure)</a:t>
            </a:r>
          </a:p>
          <a:p>
            <a:pPr marL="630886" lvl="1" indent="-342900">
              <a:buFont typeface="Arial" panose="020B0604020202020204" pitchFamily="34" charset="0"/>
              <a:buChar char="•"/>
            </a:pPr>
            <a:r>
              <a:rPr lang="en-AU" altLang="en-US" sz="1734" dirty="0"/>
              <a:t>Major independent evaluations of Income Management have raised major concerns with the program.</a:t>
            </a:r>
          </a:p>
          <a:p>
            <a:pPr marL="342900" indent="-342900" eaLnBrk="1" hangingPunct="1">
              <a:buFont typeface="Arial" panose="020B0604020202020204" pitchFamily="34" charset="0"/>
              <a:buChar char="•"/>
            </a:pPr>
            <a:r>
              <a:rPr lang="en-AU" altLang="en-US" sz="2000" dirty="0"/>
              <a:t>Introduction of the Community Development Programme which applies to job seekers in remote areas of Australia (large majority are Indigenous)</a:t>
            </a:r>
          </a:p>
          <a:p>
            <a:pPr marL="630886" lvl="1" indent="-342900">
              <a:buFont typeface="Arial" panose="020B0604020202020204" pitchFamily="34" charset="0"/>
              <a:buChar char="•"/>
            </a:pPr>
            <a:r>
              <a:rPr lang="en-AU" altLang="en-US" sz="1734" dirty="0"/>
              <a:t>Requires up to 25 hours per week of work like activities.</a:t>
            </a:r>
          </a:p>
          <a:p>
            <a:pPr marL="630886" lvl="1" indent="-342900">
              <a:buFont typeface="Arial" panose="020B0604020202020204" pitchFamily="34" charset="0"/>
              <a:buChar char="•"/>
            </a:pPr>
            <a:r>
              <a:rPr lang="en-AU" altLang="en-US" sz="1734" dirty="0"/>
              <a:t>Requires greater level activity than other job seekers. Widespread application of penalties for non-compliance.</a:t>
            </a:r>
          </a:p>
          <a:p>
            <a:pPr marL="630886" lvl="1" indent="-342900">
              <a:buFont typeface="Arial" panose="020B0604020202020204" pitchFamily="34" charset="0"/>
              <a:buChar char="•"/>
            </a:pPr>
            <a:r>
              <a:rPr lang="en-AU" altLang="en-US" sz="1734" dirty="0"/>
              <a:t>From March 2019, changes will be made including more flexible hours, reduction in number of hours required (20 hours per week), ensuring delivery provided by local Indigenous organisations (aimed to give greater community control).</a:t>
            </a:r>
          </a:p>
        </p:txBody>
      </p:sp>
      <p:sp>
        <p:nvSpPr>
          <p:cNvPr id="4" name="Slide Number Placeholder 3"/>
          <p:cNvSpPr>
            <a:spLocks noGrp="1"/>
          </p:cNvSpPr>
          <p:nvPr>
            <p:ph type="sldNum" sz="quarter" idx="12"/>
          </p:nvPr>
        </p:nvSpPr>
        <p:spPr/>
        <p:txBody>
          <a:bodyPr/>
          <a:lstStyle/>
          <a:p>
            <a:pPr>
              <a:defRPr/>
            </a:pPr>
            <a:fld id="{AEA44111-F105-45FE-A7ED-9DAC416B8008}" type="slidenum">
              <a:rPr lang="en-AU" smtClean="0"/>
              <a:pPr>
                <a:defRPr/>
              </a:pPr>
              <a:t>7</a:t>
            </a:fld>
            <a:endParaRPr lang="en-AU"/>
          </a:p>
        </p:txBody>
      </p:sp>
    </p:spTree>
    <p:extLst>
      <p:ext uri="{BB962C8B-B14F-4D97-AF65-F5344CB8AC3E}">
        <p14:creationId xmlns:p14="http://schemas.microsoft.com/office/powerpoint/2010/main" val="768369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2eeee493ed72f5de932990f3f5995afbb8830"/>
</p:tagLst>
</file>

<file path=ppt/theme/theme1.xml><?xml version="1.0" encoding="utf-8"?>
<a:theme xmlns:a="http://schemas.openxmlformats.org/drawingml/2006/main" name="AMSRS2015_Speaker template 150506">
  <a:themeElements>
    <a:clrScheme name="Custom 136">
      <a:dk1>
        <a:sysClr val="windowText" lastClr="000000"/>
      </a:dk1>
      <a:lt1>
        <a:sysClr val="window" lastClr="FFFFFF"/>
      </a:lt1>
      <a:dk2>
        <a:srgbClr val="002E5B"/>
      </a:dk2>
      <a:lt2>
        <a:srgbClr val="8BA6D6"/>
      </a:lt2>
      <a:accent1>
        <a:srgbClr val="0F84C6"/>
      </a:accent1>
      <a:accent2>
        <a:srgbClr val="2EA6C9"/>
      </a:accent2>
      <a:accent3>
        <a:srgbClr val="77929D"/>
      </a:accent3>
      <a:accent4>
        <a:srgbClr val="002E5B"/>
      </a:accent4>
      <a:accent5>
        <a:srgbClr val="E14C4A"/>
      </a:accent5>
      <a:accent6>
        <a:srgbClr val="F2922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defRPr dirty="0" err="1" smtClean="0">
            <a:solidFill>
              <a:schemeClr val="tx1">
                <a:lumMod val="65000"/>
                <a:lumOff val="35000"/>
              </a:schemeClr>
            </a:solidFill>
          </a:defRPr>
        </a:defPPr>
      </a:lstStyle>
    </a:txDef>
  </a:objectDefaults>
  <a:extraClrSchemeLst/>
  <a:extLst>
    <a:ext uri="{05A4C25C-085E-4340-85A3-A5531E510DB2}">
      <thm15:themeFamily xmlns:thm15="http://schemas.microsoft.com/office/thememl/2012/main" name="Dangerous template draft 01.pptx" id="{59FCF4D2-7C1D-4CDD-AA15-572C28BE41CF}" vid="{ACA323D3-6AC2-4E21-9422-C77AEB321D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presentation template</Template>
  <TotalTime>1039</TotalTime>
  <Words>1192</Words>
  <Application>Microsoft Office PowerPoint</Application>
  <PresentationFormat>Widescreen</PresentationFormat>
  <Paragraphs>71</Paragraphs>
  <Slides>7</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AMSRS2015_Speaker template 150506</vt:lpstr>
      <vt:lpstr> Overview of the Australian Social Security System and Welfare Conditionality </vt:lpstr>
      <vt:lpstr>Overview of Australian Social Security System</vt:lpstr>
      <vt:lpstr>Types of social security payments</vt:lpstr>
      <vt:lpstr>Changes in generosity of the system</vt:lpstr>
      <vt:lpstr>Developments in welfare conditionality</vt:lpstr>
      <vt:lpstr>Developments in welfare conditionality</vt:lpstr>
      <vt:lpstr>Developments in welfare conditionality, cont …</vt:lpstr>
    </vt:vector>
  </TitlesOfParts>
  <Company>The Australian National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Australian’s political views and attitudes: combining data from non-probability and probability online panels</dc:title>
  <dc:creator>Matthew Gray</dc:creator>
  <cp:lastModifiedBy>Gray</cp:lastModifiedBy>
  <cp:revision>91</cp:revision>
  <dcterms:created xsi:type="dcterms:W3CDTF">2017-09-02T22:10:05Z</dcterms:created>
  <dcterms:modified xsi:type="dcterms:W3CDTF">2019-01-30T01:12:27Z</dcterms:modified>
</cp:coreProperties>
</file>