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1.xml" ContentType="application/vnd.openxmlformats-officedocument.drawingml.diagramColors+xml"/>
  <Override PartName="/ppt/diagrams/colors2.xml" ContentType="application/vnd.openxmlformats-officedocument.drawingml.diagramColors+xml"/>
  <Override PartName="/ppt/diagrams/drawing2.xml" ContentType="application/vnd.ms-office.drawingml.diagramDrawing+xml"/>
  <Override PartName="/ppt/charts/style1.xml" ContentType="application/vnd.ms-office.chartstyl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quickStyle2.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4" r:id="rId2"/>
    <p:sldId id="257" r:id="rId3"/>
    <p:sldId id="263" r:id="rId4"/>
    <p:sldId id="272" r:id="rId5"/>
    <p:sldId id="267" r:id="rId6"/>
    <p:sldId id="278" r:id="rId7"/>
    <p:sldId id="269" r:id="rId8"/>
    <p:sldId id="270" r:id="rId9"/>
    <p:sldId id="277"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IE"/>
  <c:chart>
    <c:title>
      <c:tx>
        <c:rich>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r>
              <a:rPr lang="en-IE"/>
              <a:t>Rising Conditionality</a:t>
            </a:r>
          </a:p>
        </c:rich>
      </c:tx>
      <c:layout/>
      <c:spPr>
        <a:noFill/>
        <a:ln>
          <a:noFill/>
        </a:ln>
        <a:effectLst/>
      </c:spPr>
    </c:title>
    <c:plotArea>
      <c:layout/>
      <c:lineChart>
        <c:grouping val="standard"/>
        <c:ser>
          <c:idx val="0"/>
          <c:order val="0"/>
          <c:tx>
            <c:strRef>
              <c:f>Sheet1!$G$22</c:f>
              <c:strCache>
                <c:ptCount val="1"/>
                <c:pt idx="0">
                  <c:v>Individuals unemployed (ILO defn.)</c:v>
                </c:pt>
              </c:strCache>
            </c:strRef>
          </c:tx>
          <c:spPr>
            <a:ln w="28575" cap="rnd">
              <a:solidFill>
                <a:schemeClr val="accent1"/>
              </a:solidFill>
              <a:round/>
            </a:ln>
            <a:effectLst/>
          </c:spPr>
          <c:marker>
            <c:symbol val="none"/>
          </c:marker>
          <c:cat>
            <c:numRef>
              <c:f>Sheet1!$H$21:$M$21</c:f>
              <c:numCache>
                <c:formatCode>General</c:formatCode>
                <c:ptCount val="6"/>
                <c:pt idx="0">
                  <c:v>2012</c:v>
                </c:pt>
                <c:pt idx="1">
                  <c:v>2013</c:v>
                </c:pt>
                <c:pt idx="2">
                  <c:v>2014</c:v>
                </c:pt>
                <c:pt idx="3">
                  <c:v>2015</c:v>
                </c:pt>
                <c:pt idx="4">
                  <c:v>2016</c:v>
                </c:pt>
                <c:pt idx="5">
                  <c:v>2017</c:v>
                </c:pt>
              </c:numCache>
            </c:numRef>
          </c:cat>
          <c:val>
            <c:numRef>
              <c:f>Sheet1!$H$22:$M$22</c:f>
              <c:numCache>
                <c:formatCode>General</c:formatCode>
                <c:ptCount val="6"/>
                <c:pt idx="0">
                  <c:v>321000</c:v>
                </c:pt>
                <c:pt idx="1">
                  <c:v>292000</c:v>
                </c:pt>
                <c:pt idx="2">
                  <c:v>253000</c:v>
                </c:pt>
                <c:pt idx="3">
                  <c:v>212000</c:v>
                </c:pt>
                <c:pt idx="4">
                  <c:v>181000</c:v>
                </c:pt>
                <c:pt idx="5">
                  <c:v>141000</c:v>
                </c:pt>
              </c:numCache>
            </c:numRef>
          </c:val>
          <c:extLst xmlns:c16r2="http://schemas.microsoft.com/office/drawing/2015/06/chart">
            <c:ext xmlns:c16="http://schemas.microsoft.com/office/drawing/2014/chart" uri="{C3380CC4-5D6E-409C-BE32-E72D297353CC}">
              <c16:uniqueId val="{00000000-82C9-42DE-815B-C5AB03910DC9}"/>
            </c:ext>
          </c:extLst>
        </c:ser>
        <c:dLbls/>
        <c:marker val="1"/>
        <c:axId val="192506496"/>
        <c:axId val="192520576"/>
      </c:lineChart>
      <c:lineChart>
        <c:grouping val="standard"/>
        <c:ser>
          <c:idx val="1"/>
          <c:order val="1"/>
          <c:tx>
            <c:strRef>
              <c:f>Sheet1!$G$23</c:f>
              <c:strCache>
                <c:ptCount val="1"/>
                <c:pt idx="0">
                  <c:v>No. of Individuals sanctioned</c:v>
                </c:pt>
              </c:strCache>
            </c:strRef>
          </c:tx>
          <c:spPr>
            <a:ln w="28575" cap="rnd">
              <a:solidFill>
                <a:schemeClr val="accent2"/>
              </a:solidFill>
              <a:round/>
            </a:ln>
            <a:effectLst/>
          </c:spPr>
          <c:marker>
            <c:symbol val="none"/>
          </c:marker>
          <c:cat>
            <c:numRef>
              <c:f>Sheet1!$H$21:$M$21</c:f>
              <c:numCache>
                <c:formatCode>General</c:formatCode>
                <c:ptCount val="6"/>
                <c:pt idx="0">
                  <c:v>2012</c:v>
                </c:pt>
                <c:pt idx="1">
                  <c:v>2013</c:v>
                </c:pt>
                <c:pt idx="2">
                  <c:v>2014</c:v>
                </c:pt>
                <c:pt idx="3">
                  <c:v>2015</c:v>
                </c:pt>
                <c:pt idx="4">
                  <c:v>2016</c:v>
                </c:pt>
                <c:pt idx="5">
                  <c:v>2017</c:v>
                </c:pt>
              </c:numCache>
            </c:numRef>
          </c:cat>
          <c:val>
            <c:numRef>
              <c:f>Sheet1!$H$23:$M$23</c:f>
              <c:numCache>
                <c:formatCode>General</c:formatCode>
                <c:ptCount val="6"/>
                <c:pt idx="0">
                  <c:v>1500</c:v>
                </c:pt>
                <c:pt idx="1">
                  <c:v>3400</c:v>
                </c:pt>
                <c:pt idx="2">
                  <c:v>5300</c:v>
                </c:pt>
                <c:pt idx="3">
                  <c:v>6700</c:v>
                </c:pt>
                <c:pt idx="4">
                  <c:v>10800</c:v>
                </c:pt>
                <c:pt idx="5">
                  <c:v>16400</c:v>
                </c:pt>
              </c:numCache>
            </c:numRef>
          </c:val>
          <c:extLst xmlns:c16r2="http://schemas.microsoft.com/office/drawing/2015/06/chart">
            <c:ext xmlns:c16="http://schemas.microsoft.com/office/drawing/2014/chart" uri="{C3380CC4-5D6E-409C-BE32-E72D297353CC}">
              <c16:uniqueId val="{00000001-82C9-42DE-815B-C5AB03910DC9}"/>
            </c:ext>
          </c:extLst>
        </c:ser>
        <c:dLbls/>
        <c:marker val="1"/>
        <c:axId val="192523648"/>
        <c:axId val="192522112"/>
      </c:lineChart>
      <c:catAx>
        <c:axId val="19250649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192520576"/>
        <c:crosses val="autoZero"/>
        <c:auto val="1"/>
        <c:lblAlgn val="ctr"/>
        <c:lblOffset val="100"/>
      </c:catAx>
      <c:valAx>
        <c:axId val="192520576"/>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192506496"/>
        <c:crosses val="autoZero"/>
        <c:crossBetween val="between"/>
      </c:valAx>
      <c:valAx>
        <c:axId val="192522112"/>
        <c:scaling>
          <c:orientation val="minMax"/>
        </c:scaling>
        <c:axPos val="r"/>
        <c:numFmt formatCode="General" sourceLinked="1"/>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192523648"/>
        <c:crosses val="max"/>
        <c:crossBetween val="between"/>
      </c:valAx>
      <c:catAx>
        <c:axId val="192523648"/>
        <c:scaling>
          <c:orientation val="minMax"/>
        </c:scaling>
        <c:delete val="1"/>
        <c:axPos val="b"/>
        <c:numFmt formatCode="General" sourceLinked="1"/>
        <c:tickLblPos val="nextTo"/>
        <c:crossAx val="192522112"/>
        <c:crosses val="autoZero"/>
        <c:auto val="1"/>
        <c:lblAlgn val="ctr"/>
        <c:lblOffset val="100"/>
      </c:catAx>
      <c:spPr>
        <a:noFill/>
        <a:ln>
          <a:noFill/>
        </a:ln>
        <a:effectLst/>
      </c:spPr>
    </c:plotArea>
    <c:legend>
      <c:legendPos val="b"/>
      <c:layout/>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8D0F1A-EDC9-492A-8734-21DD1625B986}" type="doc">
      <dgm:prSet loTypeId="urn:microsoft.com/office/officeart/2005/8/layout/gear1" loCatId="process" qsTypeId="urn:microsoft.com/office/officeart/2005/8/quickstyle/simple1" qsCatId="simple" csTypeId="urn:microsoft.com/office/officeart/2005/8/colors/accent1_2" csCatId="accent1" phldr="1"/>
      <dgm:spPr/>
      <dgm:t>
        <a:bodyPr/>
        <a:lstStyle/>
        <a:p>
          <a:endParaRPr lang="en-IE"/>
        </a:p>
      </dgm:t>
    </dgm:pt>
    <dgm:pt modelId="{785BA8D1-C044-4DBF-A7D3-E63C6EB0FBEE}">
      <dgm:prSet phldrT="[Text]"/>
      <dgm:spPr/>
      <dgm:t>
        <a:bodyPr/>
        <a:lstStyle/>
        <a:p>
          <a:r>
            <a:rPr lang="en-GB" dirty="0"/>
            <a:t>State as a labour market actor, orchestrator, Svengali </a:t>
          </a:r>
          <a:endParaRPr lang="en-IE" dirty="0"/>
        </a:p>
      </dgm:t>
    </dgm:pt>
    <dgm:pt modelId="{FE34CC31-828E-435D-88BF-EE95D75DB0A7}" type="parTrans" cxnId="{2C7CF7BC-764D-4C3B-9FEA-C32836DA0B17}">
      <dgm:prSet/>
      <dgm:spPr/>
      <dgm:t>
        <a:bodyPr/>
        <a:lstStyle/>
        <a:p>
          <a:endParaRPr lang="en-IE"/>
        </a:p>
      </dgm:t>
    </dgm:pt>
    <dgm:pt modelId="{9C63B438-1D52-4CA8-8A07-B326CB77BB44}" type="sibTrans" cxnId="{2C7CF7BC-764D-4C3B-9FEA-C32836DA0B17}">
      <dgm:prSet/>
      <dgm:spPr/>
      <dgm:t>
        <a:bodyPr/>
        <a:lstStyle/>
        <a:p>
          <a:endParaRPr lang="en-IE"/>
        </a:p>
      </dgm:t>
    </dgm:pt>
    <dgm:pt modelId="{42854CA9-96A6-49D8-9C3E-AA327DF5EC06}" type="pres">
      <dgm:prSet presAssocID="{E58D0F1A-EDC9-492A-8734-21DD1625B986}" presName="composite" presStyleCnt="0">
        <dgm:presLayoutVars>
          <dgm:chMax val="3"/>
          <dgm:animLvl val="lvl"/>
          <dgm:resizeHandles val="exact"/>
        </dgm:presLayoutVars>
      </dgm:prSet>
      <dgm:spPr/>
      <dgm:t>
        <a:bodyPr/>
        <a:lstStyle/>
        <a:p>
          <a:endParaRPr lang="en-IE"/>
        </a:p>
      </dgm:t>
    </dgm:pt>
    <dgm:pt modelId="{818250E9-BEAD-4C07-9A6A-C1C8104063E5}" type="pres">
      <dgm:prSet presAssocID="{785BA8D1-C044-4DBF-A7D3-E63C6EB0FBEE}" presName="gear1" presStyleLbl="node1" presStyleIdx="0" presStyleCnt="1" custLinFactY="-33058" custLinFactNeighborX="5881" custLinFactNeighborY="-100000">
        <dgm:presLayoutVars>
          <dgm:chMax val="1"/>
          <dgm:bulletEnabled val="1"/>
        </dgm:presLayoutVars>
      </dgm:prSet>
      <dgm:spPr/>
      <dgm:t>
        <a:bodyPr/>
        <a:lstStyle/>
        <a:p>
          <a:endParaRPr lang="en-IE"/>
        </a:p>
      </dgm:t>
    </dgm:pt>
    <dgm:pt modelId="{C99FF55F-A212-4866-A4E2-530EA88B3531}" type="pres">
      <dgm:prSet presAssocID="{785BA8D1-C044-4DBF-A7D3-E63C6EB0FBEE}" presName="gear1srcNode" presStyleLbl="node1" presStyleIdx="0" presStyleCnt="1"/>
      <dgm:spPr/>
      <dgm:t>
        <a:bodyPr/>
        <a:lstStyle/>
        <a:p>
          <a:endParaRPr lang="en-IE"/>
        </a:p>
      </dgm:t>
    </dgm:pt>
    <dgm:pt modelId="{93FC45D5-D45B-477D-A553-AF3DB4D50F5E}" type="pres">
      <dgm:prSet presAssocID="{785BA8D1-C044-4DBF-A7D3-E63C6EB0FBEE}" presName="gear1dstNode" presStyleLbl="node1" presStyleIdx="0" presStyleCnt="1"/>
      <dgm:spPr/>
      <dgm:t>
        <a:bodyPr/>
        <a:lstStyle/>
        <a:p>
          <a:endParaRPr lang="en-IE"/>
        </a:p>
      </dgm:t>
    </dgm:pt>
    <dgm:pt modelId="{4E139568-4EC3-4D3A-85A0-78B95133CCBC}" type="pres">
      <dgm:prSet presAssocID="{9C63B438-1D52-4CA8-8A07-B326CB77BB44}" presName="connector1" presStyleLbl="sibTrans2D1" presStyleIdx="0" presStyleCnt="1" custAng="10304013" custLinFactNeighborX="-3274" custLinFactNeighborY="-64103"/>
      <dgm:spPr/>
      <dgm:t>
        <a:bodyPr/>
        <a:lstStyle/>
        <a:p>
          <a:endParaRPr lang="en-IE"/>
        </a:p>
      </dgm:t>
    </dgm:pt>
  </dgm:ptLst>
  <dgm:cxnLst>
    <dgm:cxn modelId="{63C0AB55-3443-411B-BB76-8A6C556CC1DC}" type="presOf" srcId="{785BA8D1-C044-4DBF-A7D3-E63C6EB0FBEE}" destId="{818250E9-BEAD-4C07-9A6A-C1C8104063E5}" srcOrd="0" destOrd="0" presId="urn:microsoft.com/office/officeart/2005/8/layout/gear1"/>
    <dgm:cxn modelId="{3AE9A370-2FA3-419E-8A03-7E867DD357C5}" type="presOf" srcId="{785BA8D1-C044-4DBF-A7D3-E63C6EB0FBEE}" destId="{C99FF55F-A212-4866-A4E2-530EA88B3531}" srcOrd="1" destOrd="0" presId="urn:microsoft.com/office/officeart/2005/8/layout/gear1"/>
    <dgm:cxn modelId="{CAC7BEDD-3975-4BF9-B460-BBAA3F5322B4}" type="presOf" srcId="{785BA8D1-C044-4DBF-A7D3-E63C6EB0FBEE}" destId="{93FC45D5-D45B-477D-A553-AF3DB4D50F5E}" srcOrd="2" destOrd="0" presId="urn:microsoft.com/office/officeart/2005/8/layout/gear1"/>
    <dgm:cxn modelId="{9A472E87-ACF4-4FFA-8233-AA60A2BBA15C}" type="presOf" srcId="{9C63B438-1D52-4CA8-8A07-B326CB77BB44}" destId="{4E139568-4EC3-4D3A-85A0-78B95133CCBC}" srcOrd="0" destOrd="0" presId="urn:microsoft.com/office/officeart/2005/8/layout/gear1"/>
    <dgm:cxn modelId="{2C7CF7BC-764D-4C3B-9FEA-C32836DA0B17}" srcId="{E58D0F1A-EDC9-492A-8734-21DD1625B986}" destId="{785BA8D1-C044-4DBF-A7D3-E63C6EB0FBEE}" srcOrd="0" destOrd="0" parTransId="{FE34CC31-828E-435D-88BF-EE95D75DB0A7}" sibTransId="{9C63B438-1D52-4CA8-8A07-B326CB77BB44}"/>
    <dgm:cxn modelId="{B6227CAD-493D-4189-AB17-1F5CDA8D038A}" type="presOf" srcId="{E58D0F1A-EDC9-492A-8734-21DD1625B986}" destId="{42854CA9-96A6-49D8-9C3E-AA327DF5EC06}" srcOrd="0" destOrd="0" presId="urn:microsoft.com/office/officeart/2005/8/layout/gear1"/>
    <dgm:cxn modelId="{F25CCD81-536D-430C-887F-25994F175827}" type="presParOf" srcId="{42854CA9-96A6-49D8-9C3E-AA327DF5EC06}" destId="{818250E9-BEAD-4C07-9A6A-C1C8104063E5}" srcOrd="0" destOrd="0" presId="urn:microsoft.com/office/officeart/2005/8/layout/gear1"/>
    <dgm:cxn modelId="{05F8764A-82C5-458D-A395-DA4BD3679093}" type="presParOf" srcId="{42854CA9-96A6-49D8-9C3E-AA327DF5EC06}" destId="{C99FF55F-A212-4866-A4E2-530EA88B3531}" srcOrd="1" destOrd="0" presId="urn:microsoft.com/office/officeart/2005/8/layout/gear1"/>
    <dgm:cxn modelId="{441BD128-746E-4516-980D-789F4ACE9BE9}" type="presParOf" srcId="{42854CA9-96A6-49D8-9C3E-AA327DF5EC06}" destId="{93FC45D5-D45B-477D-A553-AF3DB4D50F5E}" srcOrd="2" destOrd="0" presId="urn:microsoft.com/office/officeart/2005/8/layout/gear1"/>
    <dgm:cxn modelId="{4748DDF3-2FD5-42F4-85DF-5171907944C0}" type="presParOf" srcId="{42854CA9-96A6-49D8-9C3E-AA327DF5EC06}" destId="{4E139568-4EC3-4D3A-85A0-78B95133CCBC}" srcOrd="3" destOrd="0" presId="urn:microsoft.com/office/officeart/2005/8/layout/gear1"/>
  </dgm:cxnLst>
  <dgm:bg/>
  <dgm:whole/>
  <dgm:extLst>
    <a:ext uri="http://schemas.microsoft.com/office/drawing/2008/diagram">
      <dsp:dataModelExt xmlns:dsp="http://schemas.microsoft.com/office/drawing/2008/diagram" xmlns="" relId="rId1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8D0F1A-EDC9-492A-8734-21DD1625B986}" type="doc">
      <dgm:prSet loTypeId="urn:microsoft.com/office/officeart/2005/8/layout/gear1" loCatId="process" qsTypeId="urn:microsoft.com/office/officeart/2005/8/quickstyle/simple1" qsCatId="simple" csTypeId="urn:microsoft.com/office/officeart/2005/8/colors/accent1_2" csCatId="accent1" phldr="1"/>
      <dgm:spPr/>
      <dgm:t>
        <a:bodyPr/>
        <a:lstStyle/>
        <a:p>
          <a:endParaRPr lang="en-IE"/>
        </a:p>
      </dgm:t>
    </dgm:pt>
    <dgm:pt modelId="{B0881B3D-545F-4131-B8A6-BD4E01BB214C}">
      <dgm:prSet phldrT="[Text]"/>
      <dgm:spPr/>
      <dgm:t>
        <a:bodyPr/>
        <a:lstStyle/>
        <a:p>
          <a:r>
            <a:rPr lang="en-GB" dirty="0"/>
            <a:t>Individual experience of unemployment</a:t>
          </a:r>
          <a:endParaRPr lang="en-IE" dirty="0"/>
        </a:p>
      </dgm:t>
    </dgm:pt>
    <dgm:pt modelId="{DFDFCDB9-FA92-45C1-AE21-B870A2F5F873}" type="parTrans" cxnId="{C701FA8D-3BD3-46B0-A7E0-AC538E94A702}">
      <dgm:prSet/>
      <dgm:spPr/>
      <dgm:t>
        <a:bodyPr/>
        <a:lstStyle/>
        <a:p>
          <a:endParaRPr lang="en-IE"/>
        </a:p>
      </dgm:t>
    </dgm:pt>
    <dgm:pt modelId="{47214B76-DE06-41FD-8FF7-CA39BE21FE90}" type="sibTrans" cxnId="{C701FA8D-3BD3-46B0-A7E0-AC538E94A702}">
      <dgm:prSet/>
      <dgm:spPr/>
      <dgm:t>
        <a:bodyPr/>
        <a:lstStyle/>
        <a:p>
          <a:endParaRPr lang="en-IE"/>
        </a:p>
      </dgm:t>
    </dgm:pt>
    <dgm:pt modelId="{42854CA9-96A6-49D8-9C3E-AA327DF5EC06}" type="pres">
      <dgm:prSet presAssocID="{E58D0F1A-EDC9-492A-8734-21DD1625B986}" presName="composite" presStyleCnt="0">
        <dgm:presLayoutVars>
          <dgm:chMax val="3"/>
          <dgm:animLvl val="lvl"/>
          <dgm:resizeHandles val="exact"/>
        </dgm:presLayoutVars>
      </dgm:prSet>
      <dgm:spPr/>
      <dgm:t>
        <a:bodyPr/>
        <a:lstStyle/>
        <a:p>
          <a:endParaRPr lang="en-IE"/>
        </a:p>
      </dgm:t>
    </dgm:pt>
    <dgm:pt modelId="{2AC817C3-D1C4-4F3B-A2EA-A142BAE7C55A}" type="pres">
      <dgm:prSet presAssocID="{B0881B3D-545F-4131-B8A6-BD4E01BB214C}" presName="gear1" presStyleLbl="node1" presStyleIdx="0" presStyleCnt="1" custLinFactNeighborX="-34202" custLinFactNeighborY="-59523">
        <dgm:presLayoutVars>
          <dgm:chMax val="1"/>
          <dgm:bulletEnabled val="1"/>
        </dgm:presLayoutVars>
      </dgm:prSet>
      <dgm:spPr/>
      <dgm:t>
        <a:bodyPr/>
        <a:lstStyle/>
        <a:p>
          <a:endParaRPr lang="en-IE"/>
        </a:p>
      </dgm:t>
    </dgm:pt>
    <dgm:pt modelId="{8BD2F7BC-005D-48B5-A324-E2E14772BF1C}" type="pres">
      <dgm:prSet presAssocID="{B0881B3D-545F-4131-B8A6-BD4E01BB214C}" presName="gear1srcNode" presStyleLbl="node1" presStyleIdx="0" presStyleCnt="1"/>
      <dgm:spPr/>
      <dgm:t>
        <a:bodyPr/>
        <a:lstStyle/>
        <a:p>
          <a:endParaRPr lang="en-IE"/>
        </a:p>
      </dgm:t>
    </dgm:pt>
    <dgm:pt modelId="{C7479966-E876-4390-8B25-2349C59D239C}" type="pres">
      <dgm:prSet presAssocID="{B0881B3D-545F-4131-B8A6-BD4E01BB214C}" presName="gear1dstNode" presStyleLbl="node1" presStyleIdx="0" presStyleCnt="1"/>
      <dgm:spPr/>
      <dgm:t>
        <a:bodyPr/>
        <a:lstStyle/>
        <a:p>
          <a:endParaRPr lang="en-IE"/>
        </a:p>
      </dgm:t>
    </dgm:pt>
    <dgm:pt modelId="{791BED32-E113-4053-829C-2F3B89EF7C36}" type="pres">
      <dgm:prSet presAssocID="{47214B76-DE06-41FD-8FF7-CA39BE21FE90}" presName="connector1" presStyleLbl="sibTrans2D1" presStyleIdx="0" presStyleCnt="1" custLinFactNeighborX="-32733" custLinFactNeighborY="-48621"/>
      <dgm:spPr/>
      <dgm:t>
        <a:bodyPr/>
        <a:lstStyle/>
        <a:p>
          <a:endParaRPr lang="en-IE"/>
        </a:p>
      </dgm:t>
    </dgm:pt>
  </dgm:ptLst>
  <dgm:cxnLst>
    <dgm:cxn modelId="{09611DB1-6772-4520-8F97-311C4647ECEB}" type="presOf" srcId="{47214B76-DE06-41FD-8FF7-CA39BE21FE90}" destId="{791BED32-E113-4053-829C-2F3B89EF7C36}" srcOrd="0" destOrd="0" presId="urn:microsoft.com/office/officeart/2005/8/layout/gear1"/>
    <dgm:cxn modelId="{58F96600-778F-444A-932A-5DE013A3EEB5}" type="presOf" srcId="{B0881B3D-545F-4131-B8A6-BD4E01BB214C}" destId="{2AC817C3-D1C4-4F3B-A2EA-A142BAE7C55A}" srcOrd="0" destOrd="0" presId="urn:microsoft.com/office/officeart/2005/8/layout/gear1"/>
    <dgm:cxn modelId="{C0260BF0-72F8-46C4-952C-D55000968C03}" type="presOf" srcId="{B0881B3D-545F-4131-B8A6-BD4E01BB214C}" destId="{8BD2F7BC-005D-48B5-A324-E2E14772BF1C}" srcOrd="1" destOrd="0" presId="urn:microsoft.com/office/officeart/2005/8/layout/gear1"/>
    <dgm:cxn modelId="{AE0C4E2F-75BD-433F-8F2B-C0F32C320B33}" type="presOf" srcId="{B0881B3D-545F-4131-B8A6-BD4E01BB214C}" destId="{C7479966-E876-4390-8B25-2349C59D239C}" srcOrd="2" destOrd="0" presId="urn:microsoft.com/office/officeart/2005/8/layout/gear1"/>
    <dgm:cxn modelId="{B6227CAD-493D-4189-AB17-1F5CDA8D038A}" type="presOf" srcId="{E58D0F1A-EDC9-492A-8734-21DD1625B986}" destId="{42854CA9-96A6-49D8-9C3E-AA327DF5EC06}" srcOrd="0" destOrd="0" presId="urn:microsoft.com/office/officeart/2005/8/layout/gear1"/>
    <dgm:cxn modelId="{C701FA8D-3BD3-46B0-A7E0-AC538E94A702}" srcId="{E58D0F1A-EDC9-492A-8734-21DD1625B986}" destId="{B0881B3D-545F-4131-B8A6-BD4E01BB214C}" srcOrd="0" destOrd="0" parTransId="{DFDFCDB9-FA92-45C1-AE21-B870A2F5F873}" sibTransId="{47214B76-DE06-41FD-8FF7-CA39BE21FE90}"/>
    <dgm:cxn modelId="{99BF03CE-E823-4F73-A19B-C76EBF7CE90B}" type="presParOf" srcId="{42854CA9-96A6-49D8-9C3E-AA327DF5EC06}" destId="{2AC817C3-D1C4-4F3B-A2EA-A142BAE7C55A}" srcOrd="0" destOrd="0" presId="urn:microsoft.com/office/officeart/2005/8/layout/gear1"/>
    <dgm:cxn modelId="{1D348A36-3CD4-4ED3-A400-63BEEA95A2B9}" type="presParOf" srcId="{42854CA9-96A6-49D8-9C3E-AA327DF5EC06}" destId="{8BD2F7BC-005D-48B5-A324-E2E14772BF1C}" srcOrd="1" destOrd="0" presId="urn:microsoft.com/office/officeart/2005/8/layout/gear1"/>
    <dgm:cxn modelId="{A3C9BB68-B730-409C-9205-C31B406709AE}" type="presParOf" srcId="{42854CA9-96A6-49D8-9C3E-AA327DF5EC06}" destId="{C7479966-E876-4390-8B25-2349C59D239C}" srcOrd="2" destOrd="0" presId="urn:microsoft.com/office/officeart/2005/8/layout/gear1"/>
    <dgm:cxn modelId="{C4B10FB3-222C-43ED-A90B-BCFC5293A7FA}" type="presParOf" srcId="{42854CA9-96A6-49D8-9C3E-AA327DF5EC06}" destId="{791BED32-E113-4053-829C-2F3B89EF7C36}" srcOrd="3" destOrd="0" presId="urn:microsoft.com/office/officeart/2005/8/layout/gear1"/>
  </dgm:cxnLst>
  <dgm:bg/>
  <dgm:whole/>
  <dgm:extLst>
    <a:ext uri="http://schemas.microsoft.com/office/drawing/2008/diagram">
      <dsp:dataModelExt xmlns:dsp="http://schemas.microsoft.com/office/drawing/2008/diagram" xmlns="" relId="rId2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8250E9-BEAD-4C07-9A6A-C1C8104063E5}">
      <dsp:nvSpPr>
        <dsp:cNvPr id="0" name=""/>
        <dsp:cNvSpPr/>
      </dsp:nvSpPr>
      <dsp:spPr>
        <a:xfrm>
          <a:off x="749452" y="0"/>
          <a:ext cx="1459909" cy="1459909"/>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State as a labour market actor, orchestrator, Svengali </a:t>
          </a:r>
          <a:endParaRPr lang="en-IE" sz="1000" kern="1200" dirty="0"/>
        </a:p>
      </dsp:txBody>
      <dsp:txXfrm>
        <a:off x="1042959" y="341977"/>
        <a:ext cx="872895" cy="750423"/>
      </dsp:txXfrm>
    </dsp:sp>
    <dsp:sp modelId="{4E139568-4EC3-4D3A-85A0-78B95133CCBC}">
      <dsp:nvSpPr>
        <dsp:cNvPr id="0" name=""/>
        <dsp:cNvSpPr/>
      </dsp:nvSpPr>
      <dsp:spPr>
        <a:xfrm rot="10304013">
          <a:off x="636609" y="-317137"/>
          <a:ext cx="1795688" cy="1795688"/>
        </a:xfrm>
        <a:prstGeom prst="circularArrow">
          <a:avLst>
            <a:gd name="adj1" fmla="val 4878"/>
            <a:gd name="adj2" fmla="val 312630"/>
            <a:gd name="adj3" fmla="val 2994585"/>
            <a:gd name="adj4" fmla="val 15436062"/>
            <a:gd name="adj5" fmla="val 569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C817C3-D1C4-4F3B-A2EA-A142BAE7C55A}">
      <dsp:nvSpPr>
        <dsp:cNvPr id="0" name=""/>
        <dsp:cNvSpPr/>
      </dsp:nvSpPr>
      <dsp:spPr>
        <a:xfrm>
          <a:off x="173569" y="166777"/>
          <a:ext cx="1542493" cy="1542493"/>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Individual experience of unemployment</a:t>
          </a:r>
          <a:endParaRPr lang="en-IE" sz="1100" kern="1200" dirty="0"/>
        </a:p>
      </dsp:txBody>
      <dsp:txXfrm>
        <a:off x="483679" y="528099"/>
        <a:ext cx="922273" cy="792873"/>
      </dsp:txXfrm>
    </dsp:sp>
    <dsp:sp modelId="{791BED32-E113-4053-829C-2F3B89EF7C36}">
      <dsp:nvSpPr>
        <dsp:cNvPr id="0" name=""/>
        <dsp:cNvSpPr/>
      </dsp:nvSpPr>
      <dsp:spPr>
        <a:xfrm>
          <a:off x="118443" y="-82463"/>
          <a:ext cx="1897267" cy="1897267"/>
        </a:xfrm>
        <a:prstGeom prst="circularArrow">
          <a:avLst>
            <a:gd name="adj1" fmla="val 4878"/>
            <a:gd name="adj2" fmla="val 312630"/>
            <a:gd name="adj3" fmla="val 3012923"/>
            <a:gd name="adj4" fmla="val 15407894"/>
            <a:gd name="adj5" fmla="val 569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F6F1A8-28F4-4DE4-BA2F-5B9B6C5BBF65}" type="datetimeFigureOut">
              <a:rPr lang="en-IE" smtClean="0"/>
              <a:pPr/>
              <a:t>28/01/2019</a:t>
            </a:fld>
            <a:endParaRPr lang="en-I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0B9E91-D257-480B-A2C2-C14E0E103FB5}" type="slidenum">
              <a:rPr lang="en-IE" smtClean="0"/>
              <a:pPr/>
              <a:t>‹#›</a:t>
            </a:fld>
            <a:endParaRPr lang="en-IE"/>
          </a:p>
        </p:txBody>
      </p:sp>
    </p:spTree>
    <p:extLst>
      <p:ext uri="{BB962C8B-B14F-4D97-AF65-F5344CB8AC3E}">
        <p14:creationId xmlns:p14="http://schemas.microsoft.com/office/powerpoint/2010/main" xmlns="" val="1716958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KD- 25 interviews</a:t>
            </a:r>
            <a:endParaRPr lang="en-IE" dirty="0"/>
          </a:p>
        </p:txBody>
      </p:sp>
      <p:sp>
        <p:nvSpPr>
          <p:cNvPr id="4" name="Slide Number Placeholder 3"/>
          <p:cNvSpPr>
            <a:spLocks noGrp="1"/>
          </p:cNvSpPr>
          <p:nvPr>
            <p:ph type="sldNum" sz="quarter" idx="5"/>
          </p:nvPr>
        </p:nvSpPr>
        <p:spPr/>
        <p:txBody>
          <a:bodyPr/>
          <a:lstStyle/>
          <a:p>
            <a:fld id="{7E0B9E91-D257-480B-A2C2-C14E0E103FB5}" type="slidenum">
              <a:rPr lang="en-IE" smtClean="0"/>
              <a:pPr/>
              <a:t>2</a:t>
            </a:fld>
            <a:endParaRPr lang="en-IE"/>
          </a:p>
        </p:txBody>
      </p:sp>
    </p:spTree>
    <p:extLst>
      <p:ext uri="{BB962C8B-B14F-4D97-AF65-F5344CB8AC3E}">
        <p14:creationId xmlns:p14="http://schemas.microsoft.com/office/powerpoint/2010/main" xmlns="" val="2030989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97D3FFDC-8358-41C8-9513-01040D8A2E12}" type="datetimeFigureOut">
              <a:rPr lang="en-US" smtClean="0"/>
              <a:pPr/>
              <a:t>1/28/2019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D29858E-6B5C-4B9D-8EDC-6E5A55E97C0B}" type="slidenum">
              <a:rPr lang="en-IE" smtClean="0"/>
              <a:pPr/>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97D3FFDC-8358-41C8-9513-01040D8A2E12}" type="datetimeFigureOut">
              <a:rPr lang="en-US" smtClean="0"/>
              <a:pPr/>
              <a:t>1/28/2019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D29858E-6B5C-4B9D-8EDC-6E5A55E97C0B}" type="slidenum">
              <a:rPr lang="en-IE" smtClean="0"/>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97D3FFDC-8358-41C8-9513-01040D8A2E12}" type="datetimeFigureOut">
              <a:rPr lang="en-US" smtClean="0"/>
              <a:pPr/>
              <a:t>1/28/2019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D29858E-6B5C-4B9D-8EDC-6E5A55E97C0B}" type="slidenum">
              <a:rPr lang="en-IE" smtClean="0"/>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97D3FFDC-8358-41C8-9513-01040D8A2E12}" type="datetimeFigureOut">
              <a:rPr lang="en-US" smtClean="0"/>
              <a:pPr/>
              <a:t>1/28/2019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D29858E-6B5C-4B9D-8EDC-6E5A55E97C0B}" type="slidenum">
              <a:rPr lang="en-IE" smtClean="0"/>
              <a:pPr/>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D3FFDC-8358-41C8-9513-01040D8A2E12}" type="datetimeFigureOut">
              <a:rPr lang="en-US" smtClean="0"/>
              <a:pPr/>
              <a:t>1/28/2019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D29858E-6B5C-4B9D-8EDC-6E5A55E97C0B}" type="slidenum">
              <a:rPr lang="en-IE" smtClean="0"/>
              <a:pPr/>
              <a:t>‹#›</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97D3FFDC-8358-41C8-9513-01040D8A2E12}" type="datetimeFigureOut">
              <a:rPr lang="en-US" smtClean="0"/>
              <a:pPr/>
              <a:t>1/28/2019</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8D29858E-6B5C-4B9D-8EDC-6E5A55E97C0B}" type="slidenum">
              <a:rPr lang="en-IE" smtClean="0"/>
              <a:pPr/>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97D3FFDC-8358-41C8-9513-01040D8A2E12}" type="datetimeFigureOut">
              <a:rPr lang="en-US" smtClean="0"/>
              <a:pPr/>
              <a:t>1/28/2019</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8D29858E-6B5C-4B9D-8EDC-6E5A55E97C0B}" type="slidenum">
              <a:rPr lang="en-IE" smtClean="0"/>
              <a:pPr/>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97D3FFDC-8358-41C8-9513-01040D8A2E12}" type="datetimeFigureOut">
              <a:rPr lang="en-US" smtClean="0"/>
              <a:pPr/>
              <a:t>1/28/2019</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8D29858E-6B5C-4B9D-8EDC-6E5A55E97C0B}" type="slidenum">
              <a:rPr lang="en-IE" smtClean="0"/>
              <a:pPr/>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D3FFDC-8358-41C8-9513-01040D8A2E12}" type="datetimeFigureOut">
              <a:rPr lang="en-US" smtClean="0"/>
              <a:pPr/>
              <a:t>1/28/2019</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8D29858E-6B5C-4B9D-8EDC-6E5A55E97C0B}" type="slidenum">
              <a:rPr lang="en-IE" smtClean="0"/>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D3FFDC-8358-41C8-9513-01040D8A2E12}" type="datetimeFigureOut">
              <a:rPr lang="en-US" smtClean="0"/>
              <a:pPr/>
              <a:t>1/28/2019</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8D29858E-6B5C-4B9D-8EDC-6E5A55E97C0B}" type="slidenum">
              <a:rPr lang="en-IE" smtClean="0"/>
              <a:pPr/>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D3FFDC-8358-41C8-9513-01040D8A2E12}" type="datetimeFigureOut">
              <a:rPr lang="en-US" smtClean="0"/>
              <a:pPr/>
              <a:t>1/28/2019</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8D29858E-6B5C-4B9D-8EDC-6E5A55E97C0B}" type="slidenum">
              <a:rPr lang="en-IE" smtClean="0"/>
              <a:pPr/>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D3FFDC-8358-41C8-9513-01040D8A2E12}" type="datetimeFigureOut">
              <a:rPr lang="en-US" smtClean="0"/>
              <a:pPr/>
              <a:t>1/28/2019</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9858E-6B5C-4B9D-8EDC-6E5A55E97C0B}" type="slidenum">
              <a:rPr lang="en-IE" smtClean="0"/>
              <a:pPr/>
              <a:t>‹#›</a:t>
            </a:fld>
            <a:endParaRPr lang="en-I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18" Type="http://schemas.openxmlformats.org/officeDocument/2006/relationships/image" Target="../media/image16.pn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14.png"/><Relationship Id="rId10" Type="http://schemas.openxmlformats.org/officeDocument/2006/relationships/image" Target="../media/image9.jpeg"/><Relationship Id="rId19" Type="http://schemas.openxmlformats.org/officeDocument/2006/relationships/image" Target="../media/image17.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jpeg"/><Relationship Id="rId18" Type="http://schemas.openxmlformats.org/officeDocument/2006/relationships/diagramColors" Target="../diagrams/colors1.xml"/><Relationship Id="rId3" Type="http://schemas.openxmlformats.org/officeDocument/2006/relationships/image" Target="../media/image19.png"/><Relationship Id="rId21" Type="http://schemas.openxmlformats.org/officeDocument/2006/relationships/diagramQuickStyle" Target="../diagrams/quickStyle2.xml"/><Relationship Id="rId7" Type="http://schemas.openxmlformats.org/officeDocument/2006/relationships/image" Target="../media/image23.png"/><Relationship Id="rId12" Type="http://schemas.openxmlformats.org/officeDocument/2006/relationships/image" Target="../media/image28.jpeg"/><Relationship Id="rId17" Type="http://schemas.openxmlformats.org/officeDocument/2006/relationships/diagramQuickStyle" Target="../diagrams/quickStyle1.xml"/><Relationship Id="rId25" Type="http://schemas.microsoft.com/office/2007/relationships/diagramDrawing" Target="../diagrams/drawing1.xml"/><Relationship Id="rId2" Type="http://schemas.openxmlformats.org/officeDocument/2006/relationships/image" Target="../media/image18.jpeg"/><Relationship Id="rId16" Type="http://schemas.openxmlformats.org/officeDocument/2006/relationships/diagramLayout" Target="../diagrams/layout1.xml"/><Relationship Id="rId20" Type="http://schemas.openxmlformats.org/officeDocument/2006/relationships/diagramLayout" Target="../diagrams/layout2.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24" Type="http://schemas.microsoft.com/office/2007/relationships/diagramDrawing" Target="../diagrams/drawing2.xml"/><Relationship Id="rId5" Type="http://schemas.openxmlformats.org/officeDocument/2006/relationships/image" Target="../media/image21.png"/><Relationship Id="rId15" Type="http://schemas.openxmlformats.org/officeDocument/2006/relationships/diagramData" Target="../diagrams/data1.xml"/><Relationship Id="rId10" Type="http://schemas.openxmlformats.org/officeDocument/2006/relationships/image" Target="../media/image26.png"/><Relationship Id="rId19" Type="http://schemas.openxmlformats.org/officeDocument/2006/relationships/diagramData" Target="../diagrams/data2.xml"/><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 Id="rId22" Type="http://schemas.openxmlformats.org/officeDocument/2006/relationships/diagramColors" Target="../diagrams/colors2.xml"/></Relationships>
</file>

<file path=ppt/slides/_rels/slide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5.xml"/><Relationship Id="rId5" Type="http://schemas.openxmlformats.org/officeDocument/2006/relationships/image" Target="../media/image39.png"/><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045B59B-615E-4718-A150-42DE5D03E1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0">
            <a:extLst>
              <a:ext uri="{FF2B5EF4-FFF2-40B4-BE49-F238E27FC236}">
                <a16:creationId xmlns:a16="http://schemas.microsoft.com/office/drawing/2014/main" xmlns="" id="{D6CF29CD-38B8-4924-BA11-6D60517487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242816"/>
            <a:ext cx="9144000" cy="261518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2A81456-85A8-4122-9AF6-3B04BE2326BE}"/>
              </a:ext>
            </a:extLst>
          </p:cNvPr>
          <p:cNvSpPr>
            <a:spLocks noGrp="1"/>
          </p:cNvSpPr>
          <p:nvPr>
            <p:ph type="ctrTitle"/>
          </p:nvPr>
        </p:nvSpPr>
        <p:spPr>
          <a:xfrm>
            <a:off x="530258" y="4502330"/>
            <a:ext cx="8074057" cy="1207269"/>
          </a:xfrm>
        </p:spPr>
        <p:txBody>
          <a:bodyPr>
            <a:normAutofit/>
          </a:bodyPr>
          <a:lstStyle/>
          <a:p>
            <a:r>
              <a:rPr lang="en-GB" dirty="0">
                <a:solidFill>
                  <a:srgbClr val="FFFFFF"/>
                </a:solidFill>
              </a:rPr>
              <a:t>Dr Tom Boland | Dr Ray Griffin </a:t>
            </a:r>
            <a:endParaRPr lang="en-IE" dirty="0">
              <a:solidFill>
                <a:srgbClr val="FFFFFF"/>
              </a:solidFill>
            </a:endParaRPr>
          </a:p>
        </p:txBody>
      </p:sp>
      <p:sp>
        <p:nvSpPr>
          <p:cNvPr id="3" name="Subtitle 2">
            <a:extLst>
              <a:ext uri="{FF2B5EF4-FFF2-40B4-BE49-F238E27FC236}">
                <a16:creationId xmlns:a16="http://schemas.microsoft.com/office/drawing/2014/main" xmlns="" id="{98A9E45B-FC61-42C7-BC8D-A0BB9B539DDF}"/>
              </a:ext>
            </a:extLst>
          </p:cNvPr>
          <p:cNvSpPr>
            <a:spLocks noGrp="1"/>
          </p:cNvSpPr>
          <p:nvPr>
            <p:ph type="subTitle" idx="1"/>
          </p:nvPr>
        </p:nvSpPr>
        <p:spPr>
          <a:xfrm>
            <a:off x="1032234" y="5665510"/>
            <a:ext cx="7070105" cy="719122"/>
          </a:xfrm>
        </p:spPr>
        <p:txBody>
          <a:bodyPr>
            <a:normAutofit/>
          </a:bodyPr>
          <a:lstStyle/>
          <a:p>
            <a:r>
              <a:rPr lang="en-GB" dirty="0">
                <a:solidFill>
                  <a:srgbClr val="E7E6E6"/>
                </a:solidFill>
              </a:rPr>
              <a:t>WIT | Ireland</a:t>
            </a:r>
            <a:endParaRPr lang="en-IE" dirty="0">
              <a:solidFill>
                <a:srgbClr val="E7E6E6"/>
              </a:solidFill>
            </a:endParaRPr>
          </a:p>
        </p:txBody>
      </p:sp>
      <p:pic>
        <p:nvPicPr>
          <p:cNvPr id="4" name="Picture 3" descr="wuerc2 copy.jpg">
            <a:extLst>
              <a:ext uri="{FF2B5EF4-FFF2-40B4-BE49-F238E27FC236}">
                <a16:creationId xmlns:a16="http://schemas.microsoft.com/office/drawing/2014/main" xmlns="" id="{194764E6-E439-4A6D-A78B-4E9D1C383524}"/>
              </a:ext>
            </a:extLst>
          </p:cNvPr>
          <p:cNvPicPr/>
          <p:nvPr/>
        </p:nvPicPr>
        <p:blipFill>
          <a:blip r:embed="rId2" cstate="print"/>
          <a:stretch>
            <a:fillRect/>
          </a:stretch>
        </p:blipFill>
        <p:spPr>
          <a:xfrm>
            <a:off x="487836" y="976044"/>
            <a:ext cx="8176104" cy="2943397"/>
          </a:xfrm>
          <a:prstGeom prst="rect">
            <a:avLst/>
          </a:prstGeom>
        </p:spPr>
      </p:pic>
    </p:spTree>
    <p:extLst>
      <p:ext uri="{BB962C8B-B14F-4D97-AF65-F5344CB8AC3E}">
        <p14:creationId xmlns:p14="http://schemas.microsoft.com/office/powerpoint/2010/main" xmlns="" val="3936688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http://waterfordvikingtriangle.com/assets/blow-01-copy1.jpg"/>
          <p:cNvPicPr>
            <a:picLocks noChangeAspect="1" noChangeArrowheads="1"/>
          </p:cNvPicPr>
          <p:nvPr/>
        </p:nvPicPr>
        <p:blipFill>
          <a:blip r:embed="rId3" cstate="print"/>
          <a:srcRect/>
          <a:stretch>
            <a:fillRect/>
          </a:stretch>
        </p:blipFill>
        <p:spPr bwMode="auto">
          <a:xfrm>
            <a:off x="179512" y="2852936"/>
            <a:ext cx="1296144" cy="1726727"/>
          </a:xfrm>
          <a:prstGeom prst="rect">
            <a:avLst/>
          </a:prstGeom>
          <a:noFill/>
        </p:spPr>
      </p:pic>
      <p:pic>
        <p:nvPicPr>
          <p:cNvPr id="5" name="Picture 12" descr="http://www.maloneoregan.ie/content/images/project_images/waterford_port_small2.jpg"/>
          <p:cNvPicPr>
            <a:picLocks noChangeAspect="1" noChangeArrowheads="1"/>
          </p:cNvPicPr>
          <p:nvPr/>
        </p:nvPicPr>
        <p:blipFill>
          <a:blip r:embed="rId4" cstate="print"/>
          <a:srcRect l="15385" t="6854" b="8609"/>
          <a:stretch>
            <a:fillRect/>
          </a:stretch>
        </p:blipFill>
        <p:spPr bwMode="auto">
          <a:xfrm>
            <a:off x="1547665" y="2824132"/>
            <a:ext cx="720079" cy="532859"/>
          </a:xfrm>
          <a:prstGeom prst="rect">
            <a:avLst/>
          </a:prstGeom>
          <a:noFill/>
        </p:spPr>
      </p:pic>
      <p:pic>
        <p:nvPicPr>
          <p:cNvPr id="6" name="Picture 14" descr="http://si.wsj.net/public/resources/images/EI-BW386_irelan_P_20121007175308.jpg"/>
          <p:cNvPicPr>
            <a:picLocks noChangeAspect="1" noChangeArrowheads="1"/>
          </p:cNvPicPr>
          <p:nvPr/>
        </p:nvPicPr>
        <p:blipFill>
          <a:blip r:embed="rId5" cstate="print"/>
          <a:srcRect t="7000" r="1556" b="51001"/>
          <a:stretch>
            <a:fillRect/>
          </a:stretch>
        </p:blipFill>
        <p:spPr bwMode="auto">
          <a:xfrm>
            <a:off x="2339752" y="2780928"/>
            <a:ext cx="3240360" cy="921624"/>
          </a:xfrm>
          <a:prstGeom prst="rect">
            <a:avLst/>
          </a:prstGeom>
          <a:noFill/>
        </p:spPr>
      </p:pic>
      <p:pic>
        <p:nvPicPr>
          <p:cNvPr id="7" name="Picture 16" descr="http://i.telegraph.co.uk/multimedia/archive/01780/sold_1780396c.jpg"/>
          <p:cNvPicPr>
            <a:picLocks noChangeAspect="1" noChangeArrowheads="1"/>
          </p:cNvPicPr>
          <p:nvPr/>
        </p:nvPicPr>
        <p:blipFill>
          <a:blip r:embed="rId6" cstate="print"/>
          <a:srcRect/>
          <a:stretch>
            <a:fillRect/>
          </a:stretch>
        </p:blipFill>
        <p:spPr bwMode="auto">
          <a:xfrm>
            <a:off x="1547665" y="3429001"/>
            <a:ext cx="720080" cy="504055"/>
          </a:xfrm>
          <a:prstGeom prst="rect">
            <a:avLst/>
          </a:prstGeom>
          <a:noFill/>
        </p:spPr>
      </p:pic>
      <p:pic>
        <p:nvPicPr>
          <p:cNvPr id="8" name="Picture 20" descr="http://www.villagemagazine.ie/wp-content/uploads/2014/10/8214021379_444963e1e0_o.jpg"/>
          <p:cNvPicPr>
            <a:picLocks noChangeAspect="1" noChangeArrowheads="1"/>
          </p:cNvPicPr>
          <p:nvPr/>
        </p:nvPicPr>
        <p:blipFill>
          <a:blip r:embed="rId7" cstate="print"/>
          <a:srcRect t="41294" r="2001" b="4707"/>
          <a:stretch>
            <a:fillRect/>
          </a:stretch>
        </p:blipFill>
        <p:spPr bwMode="auto">
          <a:xfrm>
            <a:off x="2339752" y="3726176"/>
            <a:ext cx="3240360" cy="854952"/>
          </a:xfrm>
          <a:prstGeom prst="rect">
            <a:avLst/>
          </a:prstGeom>
          <a:noFill/>
        </p:spPr>
      </p:pic>
      <p:pic>
        <p:nvPicPr>
          <p:cNvPr id="9" name="Picture 24" descr="http://c2.thejournal.ie/media/2011/08/imf-390x285.jpg"/>
          <p:cNvPicPr>
            <a:picLocks noChangeAspect="1" noChangeArrowheads="1"/>
          </p:cNvPicPr>
          <p:nvPr/>
        </p:nvPicPr>
        <p:blipFill>
          <a:blip r:embed="rId8" cstate="print"/>
          <a:srcRect l="7754" r="16647" b="20422"/>
          <a:stretch>
            <a:fillRect/>
          </a:stretch>
        </p:blipFill>
        <p:spPr bwMode="auto">
          <a:xfrm>
            <a:off x="1547664" y="4005064"/>
            <a:ext cx="748883" cy="576064"/>
          </a:xfrm>
          <a:prstGeom prst="rect">
            <a:avLst/>
          </a:prstGeom>
          <a:noFill/>
        </p:spPr>
      </p:pic>
      <p:pic>
        <p:nvPicPr>
          <p:cNvPr id="11" name="Picture 28" descr="http://notesonthefront.typepad.com/.a/6a00d8342f650553ef0176151fc9ad970c-pi"/>
          <p:cNvPicPr>
            <a:picLocks noChangeAspect="1" noChangeArrowheads="1"/>
          </p:cNvPicPr>
          <p:nvPr/>
        </p:nvPicPr>
        <p:blipFill>
          <a:blip r:embed="rId9" cstate="print"/>
          <a:srcRect/>
          <a:stretch>
            <a:fillRect/>
          </a:stretch>
        </p:blipFill>
        <p:spPr bwMode="auto">
          <a:xfrm>
            <a:off x="3405319" y="4720699"/>
            <a:ext cx="2219159" cy="1546329"/>
          </a:xfrm>
          <a:prstGeom prst="rect">
            <a:avLst/>
          </a:prstGeom>
          <a:noFill/>
        </p:spPr>
      </p:pic>
      <p:sp>
        <p:nvSpPr>
          <p:cNvPr id="15" name="Content Placeholder 2"/>
          <p:cNvSpPr>
            <a:spLocks noGrp="1"/>
          </p:cNvSpPr>
          <p:nvPr>
            <p:ph idx="1"/>
          </p:nvPr>
        </p:nvSpPr>
        <p:spPr>
          <a:xfrm>
            <a:off x="2987824" y="188640"/>
            <a:ext cx="3140096" cy="1168658"/>
          </a:xfrm>
          <a:solidFill>
            <a:srgbClr val="FF66CC"/>
          </a:solidFill>
        </p:spPr>
        <p:txBody>
          <a:bodyPr>
            <a:normAutofit fontScale="70000" lnSpcReduction="20000"/>
          </a:bodyPr>
          <a:lstStyle/>
          <a:p>
            <a:pPr>
              <a:buNone/>
            </a:pPr>
            <a:r>
              <a:rPr lang="en-IE" sz="2000" b="1" dirty="0"/>
              <a:t>2012 WUERC 1</a:t>
            </a:r>
          </a:p>
          <a:p>
            <a:pPr>
              <a:buNone/>
            </a:pPr>
            <a:r>
              <a:rPr lang="en-IE" sz="2000" dirty="0"/>
              <a:t>32 </a:t>
            </a:r>
            <a:r>
              <a:rPr lang="en-IE" sz="2000" dirty="0" err="1"/>
              <a:t>autoethnographies</a:t>
            </a:r>
            <a:r>
              <a:rPr lang="en-IE" sz="2000" dirty="0"/>
              <a:t> of welfare offices</a:t>
            </a:r>
          </a:p>
          <a:p>
            <a:pPr>
              <a:buNone/>
            </a:pPr>
            <a:r>
              <a:rPr lang="en-IE" sz="2000" dirty="0"/>
              <a:t>Deconstructing application forms</a:t>
            </a:r>
          </a:p>
          <a:p>
            <a:pPr>
              <a:buNone/>
            </a:pPr>
            <a:r>
              <a:rPr lang="en-IE" sz="2000" dirty="0"/>
              <a:t>Critique of corpus of jobseekers advise</a:t>
            </a:r>
            <a:endParaRPr lang="en-US" sz="2000" dirty="0"/>
          </a:p>
          <a:p>
            <a:pPr>
              <a:buNone/>
            </a:pPr>
            <a:r>
              <a:rPr lang="en-IE" sz="2000" dirty="0"/>
              <a:t>32 interviews with ‘jobseekers’ </a:t>
            </a:r>
          </a:p>
        </p:txBody>
      </p:sp>
      <p:pic>
        <p:nvPicPr>
          <p:cNvPr id="16" name="Picture 1" descr="draft logo option 2.jpg"/>
          <p:cNvPicPr>
            <a:picLocks noChangeAspect="1" noChangeArrowheads="1"/>
          </p:cNvPicPr>
          <p:nvPr/>
        </p:nvPicPr>
        <p:blipFill>
          <a:blip r:embed="rId10" cstate="print"/>
          <a:srcRect/>
          <a:stretch>
            <a:fillRect/>
          </a:stretch>
        </p:blipFill>
        <p:spPr bwMode="auto">
          <a:xfrm>
            <a:off x="214807" y="692696"/>
            <a:ext cx="2146004" cy="936103"/>
          </a:xfrm>
          <a:prstGeom prst="rect">
            <a:avLst/>
          </a:prstGeom>
          <a:noFill/>
          <a:ln w="9525">
            <a:noFill/>
            <a:miter lim="800000"/>
            <a:headEnd/>
            <a:tailEnd/>
          </a:ln>
        </p:spPr>
      </p:pic>
      <p:sp>
        <p:nvSpPr>
          <p:cNvPr id="17" name="Title 1"/>
          <p:cNvSpPr txBox="1">
            <a:spLocks/>
          </p:cNvSpPr>
          <p:nvPr/>
        </p:nvSpPr>
        <p:spPr>
          <a:xfrm>
            <a:off x="179512" y="1991422"/>
            <a:ext cx="2131032" cy="501474"/>
          </a:xfrm>
          <a:prstGeom prst="rect">
            <a:avLst/>
          </a:prstGeom>
          <a:solidFill>
            <a:schemeClr val="accent3">
              <a:lumMod val="60000"/>
              <a:lumOff val="40000"/>
            </a:schemeClr>
          </a:solidFill>
        </p:spPr>
        <p:txBody>
          <a:bodyPr vert="horz" lIns="91440" tIns="45720" rIns="91440" bIns="45720" rtlCol="0" anchor="ct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E" sz="1600" b="0" i="0" u="none" strike="noStrike" kern="1200" cap="none" spc="0" normalizeH="0" baseline="0" noProof="0" dirty="0">
                <a:ln>
                  <a:noFill/>
                </a:ln>
                <a:solidFill>
                  <a:schemeClr val="tx1"/>
                </a:solidFill>
                <a:effectLst/>
                <a:uLnTx/>
                <a:uFillTx/>
                <a:latin typeface="+mj-lt"/>
                <a:ea typeface="+mj-ea"/>
                <a:cs typeface="+mj-cs"/>
              </a:rPr>
              <a:t>Disciplinary architectures </a:t>
            </a:r>
            <a:br>
              <a:rPr kumimoji="0" lang="en-IE" sz="1600" b="0" i="0" u="none" strike="noStrike" kern="1200" cap="none" spc="0" normalizeH="0" baseline="0" noProof="0" dirty="0">
                <a:ln>
                  <a:noFill/>
                </a:ln>
                <a:solidFill>
                  <a:schemeClr val="tx1"/>
                </a:solidFill>
                <a:effectLst/>
                <a:uLnTx/>
                <a:uFillTx/>
                <a:latin typeface="+mj-lt"/>
                <a:ea typeface="+mj-ea"/>
                <a:cs typeface="+mj-cs"/>
              </a:rPr>
            </a:br>
            <a:r>
              <a:rPr kumimoji="0" lang="en-IE" sz="1600" b="0" i="0" u="none" strike="noStrike" kern="1200" cap="none" spc="0" normalizeH="0" baseline="0" noProof="0" dirty="0">
                <a:ln>
                  <a:noFill/>
                </a:ln>
                <a:solidFill>
                  <a:schemeClr val="tx1"/>
                </a:solidFill>
                <a:effectLst/>
                <a:uLnTx/>
                <a:uFillTx/>
                <a:latin typeface="+mj-lt"/>
                <a:ea typeface="+mj-ea"/>
                <a:cs typeface="+mj-cs"/>
              </a:rPr>
              <a:t>of unemployment </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pic>
        <p:nvPicPr>
          <p:cNvPr id="18" name="Picture 2" descr="http://1.bp.blogspot.com/-7aRhFnlWYV8/T0uBCnPU2OI/AAAAAAAAAJQ/PNqbCXHvD8M/s1600/JENNAHHS+SHITTY+ARROW.png"/>
          <p:cNvPicPr>
            <a:picLocks noChangeAspect="1" noChangeArrowheads="1"/>
          </p:cNvPicPr>
          <p:nvPr/>
        </p:nvPicPr>
        <p:blipFill>
          <a:blip r:embed="rId11" cstate="print"/>
          <a:srcRect/>
          <a:stretch>
            <a:fillRect/>
          </a:stretch>
        </p:blipFill>
        <p:spPr bwMode="auto">
          <a:xfrm rot="21047954">
            <a:off x="652236" y="1578100"/>
            <a:ext cx="449689" cy="449689"/>
          </a:xfrm>
          <a:prstGeom prst="rect">
            <a:avLst/>
          </a:prstGeom>
          <a:noFill/>
        </p:spPr>
      </p:pic>
      <p:pic>
        <p:nvPicPr>
          <p:cNvPr id="19" name="Picture 2" descr="http://1.bp.blogspot.com/-7aRhFnlWYV8/T0uBCnPU2OI/AAAAAAAAAJQ/PNqbCXHvD8M/s1600/JENNAHHS+SHITTY+ARROW.png"/>
          <p:cNvPicPr>
            <a:picLocks noChangeAspect="1" noChangeArrowheads="1"/>
          </p:cNvPicPr>
          <p:nvPr/>
        </p:nvPicPr>
        <p:blipFill>
          <a:blip r:embed="rId12" cstate="print"/>
          <a:srcRect/>
          <a:stretch>
            <a:fillRect/>
          </a:stretch>
        </p:blipFill>
        <p:spPr bwMode="auto">
          <a:xfrm rot="3792287">
            <a:off x="6178009" y="162882"/>
            <a:ext cx="810460" cy="810460"/>
          </a:xfrm>
          <a:prstGeom prst="rect">
            <a:avLst/>
          </a:prstGeom>
          <a:noFill/>
        </p:spPr>
      </p:pic>
      <p:pic>
        <p:nvPicPr>
          <p:cNvPr id="22" name="Picture 2" descr="http://1.bp.blogspot.com/-7aRhFnlWYV8/T0uBCnPU2OI/AAAAAAAAAJQ/PNqbCXHvD8M/s1600/JENNAHHS+SHITTY+ARROW.png"/>
          <p:cNvPicPr>
            <a:picLocks noChangeAspect="1" noChangeArrowheads="1"/>
          </p:cNvPicPr>
          <p:nvPr/>
        </p:nvPicPr>
        <p:blipFill>
          <a:blip r:embed="rId13" cstate="print"/>
          <a:srcRect/>
          <a:stretch>
            <a:fillRect/>
          </a:stretch>
        </p:blipFill>
        <p:spPr bwMode="auto">
          <a:xfrm rot="644373" flipH="1" flipV="1">
            <a:off x="4995996" y="1055313"/>
            <a:ext cx="1385502" cy="1458490"/>
          </a:xfrm>
          <a:prstGeom prst="rect">
            <a:avLst/>
          </a:prstGeom>
          <a:noFill/>
        </p:spPr>
      </p:pic>
      <p:pic>
        <p:nvPicPr>
          <p:cNvPr id="25" name="Picture 2" descr="http://1.bp.blogspot.com/-7aRhFnlWYV8/T0uBCnPU2OI/AAAAAAAAAJQ/PNqbCXHvD8M/s1600/JENNAHHS+SHITTY+ARROW.png"/>
          <p:cNvPicPr>
            <a:picLocks noChangeAspect="1" noChangeArrowheads="1"/>
          </p:cNvPicPr>
          <p:nvPr/>
        </p:nvPicPr>
        <p:blipFill>
          <a:blip r:embed="rId14" cstate="print"/>
          <a:srcRect/>
          <a:stretch>
            <a:fillRect/>
          </a:stretch>
        </p:blipFill>
        <p:spPr bwMode="auto">
          <a:xfrm rot="20522726">
            <a:off x="720254" y="2529582"/>
            <a:ext cx="349945" cy="349945"/>
          </a:xfrm>
          <a:prstGeom prst="rect">
            <a:avLst/>
          </a:prstGeom>
          <a:noFill/>
        </p:spPr>
      </p:pic>
      <p:pic>
        <p:nvPicPr>
          <p:cNvPr id="26" name="Picture 2" descr="http://1.bp.blogspot.com/-7aRhFnlWYV8/T0uBCnPU2OI/AAAAAAAAAJQ/PNqbCXHvD8M/s1600/JENNAHHS+SHITTY+ARROW.png"/>
          <p:cNvPicPr>
            <a:picLocks noChangeAspect="1" noChangeArrowheads="1"/>
          </p:cNvPicPr>
          <p:nvPr/>
        </p:nvPicPr>
        <p:blipFill>
          <a:blip r:embed="rId15" cstate="print"/>
          <a:srcRect/>
          <a:stretch>
            <a:fillRect/>
          </a:stretch>
        </p:blipFill>
        <p:spPr bwMode="auto">
          <a:xfrm rot="1452068">
            <a:off x="2152231" y="721199"/>
            <a:ext cx="843743" cy="843743"/>
          </a:xfrm>
          <a:prstGeom prst="rect">
            <a:avLst/>
          </a:prstGeom>
          <a:noFill/>
        </p:spPr>
      </p:pic>
      <p:sp>
        <p:nvSpPr>
          <p:cNvPr id="23" name="Rectangle 22"/>
          <p:cNvSpPr/>
          <p:nvPr/>
        </p:nvSpPr>
        <p:spPr>
          <a:xfrm>
            <a:off x="-36512" y="116632"/>
            <a:ext cx="2780056" cy="461665"/>
          </a:xfrm>
          <a:prstGeom prst="rect">
            <a:avLst/>
          </a:prstGeom>
        </p:spPr>
        <p:txBody>
          <a:bodyPr wrap="none">
            <a:spAutoFit/>
          </a:bodyPr>
          <a:lstStyle/>
          <a:p>
            <a:r>
              <a:rPr lang="en-IE" sz="2400" b="1" dirty="0">
                <a:solidFill>
                  <a:srgbClr val="FF0000"/>
                </a:solidFill>
              </a:rPr>
              <a:t>The Work of WUERC</a:t>
            </a:r>
            <a:endParaRPr lang="en-IE" sz="2400" dirty="0"/>
          </a:p>
        </p:txBody>
      </p:sp>
      <p:sp>
        <p:nvSpPr>
          <p:cNvPr id="27" name="Content Placeholder 2"/>
          <p:cNvSpPr txBox="1">
            <a:spLocks/>
          </p:cNvSpPr>
          <p:nvPr/>
        </p:nvSpPr>
        <p:spPr>
          <a:xfrm>
            <a:off x="6215074" y="833154"/>
            <a:ext cx="2909180" cy="1595714"/>
          </a:xfrm>
          <a:prstGeom prst="rect">
            <a:avLst/>
          </a:prstGeom>
          <a:solidFill>
            <a:srgbClr val="FF66CC"/>
          </a:solidFill>
        </p:spPr>
        <p:txBody>
          <a:bodyPr vert="horz" lIns="91440" tIns="45720" rIns="91440" bIns="45720" rtlCol="0">
            <a:noAutofit/>
          </a:bodyPr>
          <a:lstStyle/>
          <a:p>
            <a:pPr marL="342900" indent="-342900">
              <a:spcBef>
                <a:spcPct val="20000"/>
              </a:spcBef>
              <a:defRPr/>
            </a:pPr>
            <a:r>
              <a:rPr kumimoji="0" lang="en-IE" sz="1200" b="1" i="0" u="none" strike="noStrike" kern="1200" cap="none" spc="0" normalizeH="0" baseline="0" noProof="0" dirty="0">
                <a:ln>
                  <a:noFill/>
                </a:ln>
                <a:solidFill>
                  <a:schemeClr val="tx1"/>
                </a:solidFill>
                <a:effectLst/>
                <a:uLnTx/>
                <a:uFillTx/>
                <a:latin typeface="+mn-lt"/>
                <a:ea typeface="+mn-ea"/>
                <a:cs typeface="+mn-cs"/>
              </a:rPr>
              <a:t>2014 </a:t>
            </a:r>
            <a:r>
              <a:rPr lang="en-IE" sz="1400" b="1" dirty="0"/>
              <a:t>WUERC 2</a:t>
            </a:r>
          </a:p>
          <a:p>
            <a:pPr marL="342900" lvl="0" indent="-342900">
              <a:spcBef>
                <a:spcPct val="20000"/>
              </a:spcBef>
            </a:pPr>
            <a:r>
              <a:rPr kumimoji="0" lang="en-IE" sz="1200" b="0" i="0" u="none" strike="noStrike" kern="1200" cap="none" spc="0" normalizeH="0" baseline="0" noProof="0" dirty="0">
                <a:ln>
                  <a:noFill/>
                </a:ln>
                <a:solidFill>
                  <a:schemeClr val="tx1"/>
                </a:solidFill>
                <a:effectLst/>
                <a:uLnTx/>
                <a:uFillTx/>
                <a:latin typeface="+mn-lt"/>
                <a:ea typeface="+mn-ea"/>
                <a:cs typeface="+mn-cs"/>
              </a:rPr>
              <a:t>12 interviews with </a:t>
            </a:r>
            <a:r>
              <a:rPr lang="en-IE" sz="1200" dirty="0"/>
              <a:t>activated ‘jobseekers’ </a:t>
            </a:r>
            <a:endParaRPr kumimoji="0" lang="en-IE" sz="1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IE" sz="1200" dirty="0"/>
              <a:t>736 views of unemployment blackspots</a:t>
            </a:r>
          </a:p>
          <a:p>
            <a:pPr marL="342900" lvl="0" indent="-342900">
              <a:spcBef>
                <a:spcPct val="20000"/>
              </a:spcBef>
              <a:defRPr/>
            </a:pPr>
            <a:r>
              <a:rPr lang="en-IE" sz="1200" dirty="0"/>
              <a:t>Critique of unemployment statistics</a:t>
            </a:r>
          </a:p>
          <a:p>
            <a:pPr marL="342900" lvl="0" indent="-342900">
              <a:spcBef>
                <a:spcPct val="20000"/>
              </a:spcBef>
              <a:defRPr/>
            </a:pPr>
            <a:r>
              <a:rPr lang="en-IE" sz="1200" dirty="0"/>
              <a:t>Analysis of 5 years of popular press discourse</a:t>
            </a:r>
          </a:p>
          <a:p>
            <a:pPr marL="342900" lvl="0" indent="-342900">
              <a:spcBef>
                <a:spcPct val="20000"/>
              </a:spcBef>
              <a:defRPr/>
            </a:pPr>
            <a:r>
              <a:rPr lang="en-IE" sz="1200" dirty="0"/>
              <a:t>Conditions of unemployment </a:t>
            </a:r>
            <a:endParaRPr lang="en-US" sz="120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IE" sz="400" b="0" i="0" u="none" strike="noStrike" kern="1200" cap="none" spc="0" normalizeH="0" baseline="0" noProof="0" dirty="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IE" sz="40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IE" sz="400" b="0" i="0" u="none" strike="noStrike" kern="1200" cap="none" spc="0" normalizeH="0" baseline="0" noProof="0" dirty="0">
              <a:ln>
                <a:noFill/>
              </a:ln>
              <a:solidFill>
                <a:schemeClr val="tx1"/>
              </a:solidFill>
              <a:effectLst/>
              <a:uLnTx/>
              <a:uFillTx/>
              <a:latin typeface="+mn-lt"/>
              <a:ea typeface="+mn-ea"/>
              <a:cs typeface="+mn-cs"/>
            </a:endParaRPr>
          </a:p>
        </p:txBody>
      </p:sp>
      <p:sp>
        <p:nvSpPr>
          <p:cNvPr id="28" name="Content Placeholder 2"/>
          <p:cNvSpPr txBox="1">
            <a:spLocks/>
          </p:cNvSpPr>
          <p:nvPr/>
        </p:nvSpPr>
        <p:spPr>
          <a:xfrm>
            <a:off x="5715008" y="3286124"/>
            <a:ext cx="3275856" cy="1571636"/>
          </a:xfrm>
          <a:prstGeom prst="rect">
            <a:avLst/>
          </a:prstGeom>
          <a:solidFill>
            <a:srgbClr val="FF66CC"/>
          </a:solidFill>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IE" sz="1600" b="1" i="0" u="none" strike="noStrike" kern="1200" cap="none" spc="0" normalizeH="0" baseline="0" noProof="0" dirty="0">
                <a:ln>
                  <a:noFill/>
                </a:ln>
                <a:solidFill>
                  <a:schemeClr val="tx1"/>
                </a:solidFill>
                <a:effectLst/>
                <a:uLnTx/>
                <a:uFillTx/>
                <a:latin typeface="+mn-lt"/>
                <a:ea typeface="+mn-ea"/>
                <a:cs typeface="+mn-cs"/>
              </a:rPr>
              <a:t>2016 WUERC 3</a:t>
            </a:r>
          </a:p>
          <a:p>
            <a:pPr marL="342900" lvl="0" indent="-342900">
              <a:spcBef>
                <a:spcPct val="20000"/>
              </a:spcBef>
            </a:pPr>
            <a:r>
              <a:rPr kumimoji="0" lang="en-IE" sz="1400" b="0" i="0" u="none" strike="noStrike" kern="1200" cap="none" spc="0" normalizeH="0" baseline="0" noProof="0" dirty="0">
                <a:ln>
                  <a:noFill/>
                </a:ln>
                <a:solidFill>
                  <a:schemeClr val="tx1"/>
                </a:solidFill>
                <a:effectLst/>
                <a:uLnTx/>
                <a:uFillTx/>
                <a:latin typeface="+mn-lt"/>
                <a:ea typeface="+mn-ea"/>
                <a:cs typeface="+mn-cs"/>
              </a:rPr>
              <a:t>32 interviews with </a:t>
            </a:r>
            <a:r>
              <a:rPr lang="en-IE" sz="1400" dirty="0"/>
              <a:t>activated ‘jobseekers’ </a:t>
            </a:r>
            <a:endParaRPr kumimoji="0" lang="en-IE" sz="1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IE" sz="1400" dirty="0"/>
              <a:t>32 Places of </a:t>
            </a:r>
            <a:r>
              <a:rPr lang="en-IE" sz="1400" dirty="0" err="1"/>
              <a:t>jobseeking</a:t>
            </a:r>
            <a:endParaRPr lang="en-IE" sz="1400" dirty="0"/>
          </a:p>
          <a:p>
            <a:pPr marL="342900" lvl="0" indent="-342900">
              <a:spcBef>
                <a:spcPct val="20000"/>
              </a:spcBef>
              <a:defRPr/>
            </a:pPr>
            <a:r>
              <a:rPr lang="en-IE" sz="1400" dirty="0" smtClean="0"/>
              <a:t>Analysis </a:t>
            </a:r>
            <a:r>
              <a:rPr lang="en-IE" sz="1400" dirty="0"/>
              <a:t>of 32 job application forms</a:t>
            </a:r>
          </a:p>
          <a:p>
            <a:pPr marL="342900" lvl="0" indent="-342900">
              <a:spcBef>
                <a:spcPct val="20000"/>
              </a:spcBef>
              <a:defRPr/>
            </a:pPr>
            <a:r>
              <a:rPr lang="en-IE" sz="1400" dirty="0"/>
              <a:t>Set-Cia case</a:t>
            </a:r>
          </a:p>
          <a:p>
            <a:pPr marL="342900" indent="-342900">
              <a:spcBef>
                <a:spcPct val="20000"/>
              </a:spcBef>
              <a:defRPr/>
            </a:pPr>
            <a:r>
              <a:rPr lang="en-GB" sz="1400" dirty="0"/>
              <a:t>S</a:t>
            </a:r>
            <a:r>
              <a:rPr lang="en-IE" sz="1400" dirty="0" err="1"/>
              <a:t>anctioning</a:t>
            </a:r>
            <a:r>
              <a:rPr lang="en-IE" sz="1400" dirty="0"/>
              <a:t> in Ireland </a:t>
            </a:r>
            <a:br>
              <a:rPr lang="en-IE" sz="1400" dirty="0"/>
            </a:br>
            <a:endParaRPr lang="en-IE" sz="1400" dirty="0"/>
          </a:p>
        </p:txBody>
      </p:sp>
      <p:pic>
        <p:nvPicPr>
          <p:cNvPr id="29" name="Picture 28" descr="wuerc2 copy.jpg"/>
          <p:cNvPicPr/>
          <p:nvPr/>
        </p:nvPicPr>
        <p:blipFill>
          <a:blip r:embed="rId16" cstate="print"/>
          <a:stretch>
            <a:fillRect/>
          </a:stretch>
        </p:blipFill>
        <p:spPr>
          <a:xfrm>
            <a:off x="6929454" y="2500306"/>
            <a:ext cx="1925211" cy="673570"/>
          </a:xfrm>
          <a:prstGeom prst="rect">
            <a:avLst/>
          </a:prstGeom>
        </p:spPr>
      </p:pic>
      <p:pic>
        <p:nvPicPr>
          <p:cNvPr id="30" name="Picture 2" descr="http://1.bp.blogspot.com/-7aRhFnlWYV8/T0uBCnPU2OI/AAAAAAAAAJQ/PNqbCXHvD8M/s1600/JENNAHHS+SHITTY+ARROW.png"/>
          <p:cNvPicPr>
            <a:picLocks noChangeAspect="1" noChangeArrowheads="1"/>
          </p:cNvPicPr>
          <p:nvPr/>
        </p:nvPicPr>
        <p:blipFill>
          <a:blip r:embed="rId17" cstate="print"/>
          <a:srcRect/>
          <a:stretch>
            <a:fillRect/>
          </a:stretch>
        </p:blipFill>
        <p:spPr bwMode="auto">
          <a:xfrm rot="3418364">
            <a:off x="4967789" y="2228525"/>
            <a:ext cx="1293901" cy="826816"/>
          </a:xfrm>
          <a:prstGeom prst="rect">
            <a:avLst/>
          </a:prstGeom>
          <a:noFill/>
        </p:spPr>
      </p:pic>
      <p:pic>
        <p:nvPicPr>
          <p:cNvPr id="2" name="Picture 1">
            <a:extLst>
              <a:ext uri="{FF2B5EF4-FFF2-40B4-BE49-F238E27FC236}">
                <a16:creationId xmlns:a16="http://schemas.microsoft.com/office/drawing/2014/main" xmlns="" id="{9E1F97E3-6543-4236-8B8D-C5D1F8B712CB}"/>
              </a:ext>
            </a:extLst>
          </p:cNvPr>
          <p:cNvPicPr>
            <a:picLocks noChangeAspect="1"/>
          </p:cNvPicPr>
          <p:nvPr/>
        </p:nvPicPr>
        <p:blipFill>
          <a:blip r:embed="rId18" cstate="print"/>
          <a:stretch>
            <a:fillRect/>
          </a:stretch>
        </p:blipFill>
        <p:spPr>
          <a:xfrm>
            <a:off x="344" y="4725145"/>
            <a:ext cx="3340705" cy="1640889"/>
          </a:xfrm>
          <a:prstGeom prst="rect">
            <a:avLst/>
          </a:prstGeom>
        </p:spPr>
      </p:pic>
      <p:sp>
        <p:nvSpPr>
          <p:cNvPr id="31" name="Content Placeholder 2">
            <a:extLst>
              <a:ext uri="{FF2B5EF4-FFF2-40B4-BE49-F238E27FC236}">
                <a16:creationId xmlns:a16="http://schemas.microsoft.com/office/drawing/2014/main" xmlns="" id="{8E568495-FB25-410C-8261-727ED21C4088}"/>
              </a:ext>
            </a:extLst>
          </p:cNvPr>
          <p:cNvSpPr txBox="1">
            <a:spLocks/>
          </p:cNvSpPr>
          <p:nvPr/>
        </p:nvSpPr>
        <p:spPr>
          <a:xfrm>
            <a:off x="5643570" y="5072074"/>
            <a:ext cx="3205568" cy="1610026"/>
          </a:xfrm>
          <a:prstGeom prst="rect">
            <a:avLst/>
          </a:prstGeom>
          <a:solidFill>
            <a:srgbClr val="FF66CC"/>
          </a:solidFill>
        </p:spPr>
        <p:txBody>
          <a:bodyPr vert="horz" lIns="91440" tIns="45720" rIns="91440" bIns="45720" rtlCol="0">
            <a:noAutofit/>
          </a:bodyPr>
          <a:lstStyle/>
          <a:p>
            <a:pPr marL="342900" indent="-342900">
              <a:spcBef>
                <a:spcPct val="20000"/>
              </a:spcBef>
              <a:defRPr/>
            </a:pPr>
            <a:r>
              <a:rPr kumimoji="0" lang="en-IE" sz="1200" b="1" i="0" u="none" strike="noStrike" kern="1200" cap="none" spc="0" normalizeH="0" baseline="0" noProof="0" dirty="0">
                <a:ln>
                  <a:noFill/>
                </a:ln>
                <a:solidFill>
                  <a:schemeClr val="tx1"/>
                </a:solidFill>
                <a:effectLst/>
                <a:uLnTx/>
                <a:uFillTx/>
                <a:latin typeface="+mn-lt"/>
                <a:ea typeface="+mn-ea"/>
                <a:cs typeface="+mn-cs"/>
              </a:rPr>
              <a:t>2018 </a:t>
            </a:r>
            <a:r>
              <a:rPr lang="en-IE" sz="1400" b="1" dirty="0"/>
              <a:t>WUERC 4</a:t>
            </a:r>
          </a:p>
          <a:p>
            <a:pPr marL="342900" lvl="0" indent="-342900">
              <a:spcBef>
                <a:spcPct val="20000"/>
              </a:spcBef>
            </a:pPr>
            <a:r>
              <a:rPr kumimoji="0" lang="en-IE" sz="1200" b="0" i="0" u="none" strike="noStrike" kern="1200" cap="none" spc="0" normalizeH="0" baseline="0" noProof="0" dirty="0">
                <a:ln>
                  <a:noFill/>
                </a:ln>
                <a:solidFill>
                  <a:schemeClr val="tx1"/>
                </a:solidFill>
                <a:effectLst/>
                <a:uLnTx/>
                <a:uFillTx/>
                <a:latin typeface="+mn-lt"/>
                <a:ea typeface="+mn-ea"/>
                <a:cs typeface="+mn-cs"/>
              </a:rPr>
              <a:t>20 interviews with </a:t>
            </a:r>
            <a:r>
              <a:rPr lang="en-IE" sz="1200" dirty="0"/>
              <a:t>activated ‘jobseekers’ </a:t>
            </a:r>
            <a:endParaRPr kumimoji="0" lang="en-IE" sz="1200" b="0" i="0" u="none" strike="noStrike" kern="1200" cap="none" spc="0" normalizeH="0" baseline="0" noProof="0" dirty="0">
              <a:ln>
                <a:noFill/>
              </a:ln>
              <a:solidFill>
                <a:schemeClr val="tx1"/>
              </a:solidFill>
              <a:effectLst/>
              <a:uLnTx/>
              <a:uFillTx/>
              <a:latin typeface="+mn-lt"/>
              <a:ea typeface="+mn-ea"/>
              <a:cs typeface="+mn-cs"/>
            </a:endParaRPr>
          </a:p>
          <a:p>
            <a:pPr marL="342900" indent="-342900">
              <a:spcBef>
                <a:spcPct val="20000"/>
              </a:spcBef>
              <a:defRPr/>
            </a:pPr>
            <a:r>
              <a:rPr lang="en-IE" sz="1200" dirty="0"/>
              <a:t>W+W4   PEX Big data and </a:t>
            </a:r>
            <a:r>
              <a:rPr lang="en-IE" sz="1200" dirty="0" err="1"/>
              <a:t>algo</a:t>
            </a:r>
            <a:endParaRPr lang="en-IE" sz="1200" dirty="0"/>
          </a:p>
          <a:p>
            <a:pPr marL="342900" lvl="0" indent="-342900">
              <a:spcBef>
                <a:spcPct val="20000"/>
              </a:spcBef>
              <a:defRPr/>
            </a:pPr>
            <a:r>
              <a:rPr lang="en-IE" sz="1200" dirty="0"/>
              <a:t>Updated analysis discourse (2002-2018)</a:t>
            </a:r>
          </a:p>
          <a:p>
            <a:pPr marL="342900" lvl="0" indent="-342900">
              <a:spcBef>
                <a:spcPct val="20000"/>
              </a:spcBef>
              <a:defRPr/>
            </a:pPr>
            <a:r>
              <a:rPr lang="en-IE" sz="1200" dirty="0"/>
              <a:t>Moral Foundations/genealogy </a:t>
            </a:r>
          </a:p>
          <a:p>
            <a:pPr marL="342900" lvl="0" indent="-342900">
              <a:spcBef>
                <a:spcPct val="20000"/>
              </a:spcBef>
              <a:defRPr/>
            </a:pPr>
            <a:r>
              <a:rPr lang="en-GB" sz="1200" dirty="0"/>
              <a:t>E</a:t>
            </a:r>
            <a:r>
              <a:rPr lang="en-IE" sz="1200" dirty="0" err="1"/>
              <a:t>thnography</a:t>
            </a:r>
            <a:r>
              <a:rPr lang="en-IE" sz="1200" dirty="0"/>
              <a:t> of a scheme</a:t>
            </a:r>
            <a:endParaRPr lang="en-US" sz="120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IE" sz="400" b="0" i="0" u="none" strike="noStrike" kern="1200" cap="none" spc="0" normalizeH="0" baseline="0" noProof="0" dirty="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IE" sz="40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IE" sz="400" b="0" i="0" u="none" strike="noStrike" kern="1200" cap="none" spc="0" normalizeH="0" baseline="0" noProof="0" dirty="0">
              <a:ln>
                <a:noFill/>
              </a:ln>
              <a:solidFill>
                <a:schemeClr val="tx1"/>
              </a:solidFill>
              <a:effectLst/>
              <a:uLnTx/>
              <a:uFillTx/>
              <a:latin typeface="+mn-lt"/>
              <a:ea typeface="+mn-ea"/>
              <a:cs typeface="+mn-cs"/>
            </a:endParaRPr>
          </a:p>
        </p:txBody>
      </p:sp>
      <p:pic>
        <p:nvPicPr>
          <p:cNvPr id="32" name="Picture 2" descr="http://1.bp.blogspot.com/-7aRhFnlWYV8/T0uBCnPU2OI/AAAAAAAAAJQ/PNqbCXHvD8M/s1600/JENNAHHS+SHITTY+ARROW.png">
            <a:extLst>
              <a:ext uri="{FF2B5EF4-FFF2-40B4-BE49-F238E27FC236}">
                <a16:creationId xmlns:a16="http://schemas.microsoft.com/office/drawing/2014/main" xmlns="" id="{DF36BD2E-4533-4C4B-9DC0-EB4787FCDB17}"/>
              </a:ext>
            </a:extLst>
          </p:cNvPr>
          <p:cNvPicPr>
            <a:picLocks noChangeAspect="1" noChangeArrowheads="1"/>
          </p:cNvPicPr>
          <p:nvPr/>
        </p:nvPicPr>
        <p:blipFill>
          <a:blip r:embed="rId12" cstate="print"/>
          <a:srcRect/>
          <a:stretch>
            <a:fillRect/>
          </a:stretch>
        </p:blipFill>
        <p:spPr bwMode="auto">
          <a:xfrm rot="7073954">
            <a:off x="8191024" y="4320106"/>
            <a:ext cx="810460" cy="810460"/>
          </a:xfrm>
          <a:prstGeom prst="rect">
            <a:avLst/>
          </a:prstGeom>
          <a:noFill/>
        </p:spPr>
      </p:pic>
      <p:pic>
        <p:nvPicPr>
          <p:cNvPr id="33" name="Picture 32" descr="CB0Q0609.jpg">
            <a:extLst>
              <a:ext uri="{FF2B5EF4-FFF2-40B4-BE49-F238E27FC236}">
                <a16:creationId xmlns:a16="http://schemas.microsoft.com/office/drawing/2014/main" xmlns="" id="{4F3163C5-F21F-405C-9555-BA8E7E9FA506}"/>
              </a:ext>
            </a:extLst>
          </p:cNvPr>
          <p:cNvPicPr>
            <a:picLocks noChangeAspect="1"/>
          </p:cNvPicPr>
          <p:nvPr/>
        </p:nvPicPr>
        <p:blipFill>
          <a:blip r:embed="rId19" cstate="email"/>
          <a:stretch>
            <a:fillRect/>
          </a:stretch>
        </p:blipFill>
        <p:spPr>
          <a:xfrm>
            <a:off x="3376531" y="1475717"/>
            <a:ext cx="1538988" cy="111285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descr="Ray Griffin Vincent Browne.jpg">
            <a:extLst>
              <a:ext uri="{FF2B5EF4-FFF2-40B4-BE49-F238E27FC236}">
                <a16:creationId xmlns:a16="http://schemas.microsoft.com/office/drawing/2014/main" xmlns="" id="{7225B67E-2CFF-426B-8598-163DCD676E04}"/>
              </a:ext>
            </a:extLst>
          </p:cNvPr>
          <p:cNvPicPr>
            <a:picLocks noChangeAspect="1"/>
          </p:cNvPicPr>
          <p:nvPr/>
        </p:nvPicPr>
        <p:blipFill>
          <a:blip r:embed="rId2" cstate="email"/>
          <a:stretch>
            <a:fillRect/>
          </a:stretch>
        </p:blipFill>
        <p:spPr>
          <a:xfrm>
            <a:off x="7591493" y="4843188"/>
            <a:ext cx="1364085" cy="926498"/>
          </a:xfrm>
          <a:prstGeom prst="rect">
            <a:avLst/>
          </a:prstGeom>
        </p:spPr>
      </p:pic>
      <p:pic>
        <p:nvPicPr>
          <p:cNvPr id="5" name="Picture 4">
            <a:extLst>
              <a:ext uri="{FF2B5EF4-FFF2-40B4-BE49-F238E27FC236}">
                <a16:creationId xmlns:a16="http://schemas.microsoft.com/office/drawing/2014/main" xmlns="" id="{0E85C1C3-E6A0-4347-96D4-5568A0090195}"/>
              </a:ext>
            </a:extLst>
          </p:cNvPr>
          <p:cNvPicPr>
            <a:picLocks noChangeAspect="1"/>
          </p:cNvPicPr>
          <p:nvPr/>
        </p:nvPicPr>
        <p:blipFill rotWithShape="1">
          <a:blip r:embed="rId3"/>
          <a:srcRect b="32538"/>
          <a:stretch/>
        </p:blipFill>
        <p:spPr>
          <a:xfrm>
            <a:off x="2528949" y="3760515"/>
            <a:ext cx="1920240" cy="2016224"/>
          </a:xfrm>
          <a:prstGeom prst="rect">
            <a:avLst/>
          </a:prstGeom>
        </p:spPr>
      </p:pic>
      <p:cxnSp>
        <p:nvCxnSpPr>
          <p:cNvPr id="12" name="Straight Connector 11">
            <a:extLst>
              <a:ext uri="{FF2B5EF4-FFF2-40B4-BE49-F238E27FC236}">
                <a16:creationId xmlns:a16="http://schemas.microsoft.com/office/drawing/2014/main" xmlns="" id="{50DA1EB8-87CF-4588-A1FD-4756F9A28F6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407559"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xmlns="" id="{48508334-A0D5-4962-87DF-5FD411DE6272}"/>
              </a:ext>
            </a:extLst>
          </p:cNvPr>
          <p:cNvPicPr>
            <a:picLocks noChangeAspect="1"/>
          </p:cNvPicPr>
          <p:nvPr/>
        </p:nvPicPr>
        <p:blipFill>
          <a:blip r:embed="rId4"/>
          <a:stretch>
            <a:fillRect/>
          </a:stretch>
        </p:blipFill>
        <p:spPr>
          <a:xfrm>
            <a:off x="232798" y="260648"/>
            <a:ext cx="1920240" cy="2965621"/>
          </a:xfrm>
          <a:prstGeom prst="rect">
            <a:avLst/>
          </a:prstGeom>
        </p:spPr>
      </p:pic>
      <p:cxnSp>
        <p:nvCxnSpPr>
          <p:cNvPr id="14" name="Straight Connector 13">
            <a:extLst>
              <a:ext uri="{FF2B5EF4-FFF2-40B4-BE49-F238E27FC236}">
                <a16:creationId xmlns:a16="http://schemas.microsoft.com/office/drawing/2014/main" xmlns="" id="{D7A4E378-EA57-47B9-B1EB-58B998F6CF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554446"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xmlns="" id="{68E2AF7C-E2B9-4B45-89A2-085E33F0FA88}"/>
              </a:ext>
            </a:extLst>
          </p:cNvPr>
          <p:cNvPicPr>
            <a:picLocks noChangeAspect="1"/>
          </p:cNvPicPr>
          <p:nvPr/>
        </p:nvPicPr>
        <p:blipFill rotWithShape="1">
          <a:blip r:embed="rId5" cstate="print"/>
          <a:srcRect b="20695"/>
          <a:stretch/>
        </p:blipFill>
        <p:spPr>
          <a:xfrm>
            <a:off x="2528949" y="268448"/>
            <a:ext cx="1920240" cy="2152440"/>
          </a:xfrm>
          <a:prstGeom prst="rect">
            <a:avLst/>
          </a:prstGeom>
        </p:spPr>
      </p:pic>
      <p:cxnSp>
        <p:nvCxnSpPr>
          <p:cNvPr id="16" name="Straight Connector 15">
            <a:extLst>
              <a:ext uri="{FF2B5EF4-FFF2-40B4-BE49-F238E27FC236}">
                <a16:creationId xmlns:a16="http://schemas.microsoft.com/office/drawing/2014/main" xmlns="" id="{D2B31ED6-76F0-425A-9A41-C947AEF9C14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717465"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xmlns="" id="{A6E088F1-F1F4-4C92-AE04-2BFDD1A72836}"/>
              </a:ext>
            </a:extLst>
          </p:cNvPr>
          <p:cNvPicPr>
            <a:picLocks noChangeAspect="1"/>
          </p:cNvPicPr>
          <p:nvPr/>
        </p:nvPicPr>
        <p:blipFill>
          <a:blip r:embed="rId6" cstate="print"/>
          <a:stretch>
            <a:fillRect/>
          </a:stretch>
        </p:blipFill>
        <p:spPr>
          <a:xfrm>
            <a:off x="2528949" y="2437904"/>
            <a:ext cx="1920240" cy="1281760"/>
          </a:xfrm>
          <a:prstGeom prst="rect">
            <a:avLst/>
          </a:prstGeom>
        </p:spPr>
      </p:pic>
      <p:sp>
        <p:nvSpPr>
          <p:cNvPr id="8" name="TextBox 7">
            <a:extLst>
              <a:ext uri="{FF2B5EF4-FFF2-40B4-BE49-F238E27FC236}">
                <a16:creationId xmlns:a16="http://schemas.microsoft.com/office/drawing/2014/main" xmlns="" id="{0EBC4644-1C7D-47C2-8BB5-EE06340D89B7}"/>
              </a:ext>
            </a:extLst>
          </p:cNvPr>
          <p:cNvSpPr txBox="1"/>
          <p:nvPr/>
        </p:nvSpPr>
        <p:spPr>
          <a:xfrm>
            <a:off x="285328" y="6446510"/>
            <a:ext cx="1667483" cy="369332"/>
          </a:xfrm>
          <a:prstGeom prst="rect">
            <a:avLst/>
          </a:prstGeom>
          <a:solidFill>
            <a:schemeClr val="accent4">
              <a:lumMod val="60000"/>
              <a:lumOff val="40000"/>
            </a:schemeClr>
          </a:solidFill>
        </p:spPr>
        <p:txBody>
          <a:bodyPr wrap="square" rtlCol="0">
            <a:spAutoFit/>
          </a:bodyPr>
          <a:lstStyle/>
          <a:p>
            <a:r>
              <a:rPr lang="en-GB" dirty="0"/>
              <a:t>Broad concepts</a:t>
            </a:r>
            <a:endParaRPr lang="en-IE" dirty="0"/>
          </a:p>
        </p:txBody>
      </p:sp>
      <p:pic>
        <p:nvPicPr>
          <p:cNvPr id="9" name="Picture 8">
            <a:extLst>
              <a:ext uri="{FF2B5EF4-FFF2-40B4-BE49-F238E27FC236}">
                <a16:creationId xmlns:a16="http://schemas.microsoft.com/office/drawing/2014/main" xmlns="" id="{BB2BB03E-72F1-4055-8DA4-9958BF1D33C1}"/>
              </a:ext>
            </a:extLst>
          </p:cNvPr>
          <p:cNvPicPr>
            <a:picLocks noChangeAspect="1"/>
          </p:cNvPicPr>
          <p:nvPr/>
        </p:nvPicPr>
        <p:blipFill>
          <a:blip r:embed="rId7"/>
          <a:stretch>
            <a:fillRect/>
          </a:stretch>
        </p:blipFill>
        <p:spPr>
          <a:xfrm>
            <a:off x="171295" y="3317804"/>
            <a:ext cx="2037508" cy="1709243"/>
          </a:xfrm>
          <a:prstGeom prst="rect">
            <a:avLst/>
          </a:prstGeom>
        </p:spPr>
      </p:pic>
      <p:pic>
        <p:nvPicPr>
          <p:cNvPr id="11" name="Picture 10">
            <a:extLst>
              <a:ext uri="{FF2B5EF4-FFF2-40B4-BE49-F238E27FC236}">
                <a16:creationId xmlns:a16="http://schemas.microsoft.com/office/drawing/2014/main" xmlns="" id="{A49E9F1B-B8BD-48BF-9226-7B88838D25DB}"/>
              </a:ext>
            </a:extLst>
          </p:cNvPr>
          <p:cNvPicPr>
            <a:picLocks noChangeAspect="1"/>
          </p:cNvPicPr>
          <p:nvPr/>
        </p:nvPicPr>
        <p:blipFill>
          <a:blip r:embed="rId8" cstate="print"/>
          <a:stretch>
            <a:fillRect/>
          </a:stretch>
        </p:blipFill>
        <p:spPr>
          <a:xfrm>
            <a:off x="7918175" y="361282"/>
            <a:ext cx="940497" cy="1298208"/>
          </a:xfrm>
          <a:prstGeom prst="rect">
            <a:avLst/>
          </a:prstGeom>
        </p:spPr>
      </p:pic>
      <p:pic>
        <p:nvPicPr>
          <p:cNvPr id="13" name="Picture 12">
            <a:extLst>
              <a:ext uri="{FF2B5EF4-FFF2-40B4-BE49-F238E27FC236}">
                <a16:creationId xmlns:a16="http://schemas.microsoft.com/office/drawing/2014/main" xmlns="" id="{BCDFBD04-DA54-4FE9-AACF-657450A8B4E9}"/>
              </a:ext>
            </a:extLst>
          </p:cNvPr>
          <p:cNvPicPr>
            <a:picLocks noChangeAspect="1"/>
          </p:cNvPicPr>
          <p:nvPr/>
        </p:nvPicPr>
        <p:blipFill>
          <a:blip r:embed="rId9" cstate="print"/>
          <a:stretch>
            <a:fillRect/>
          </a:stretch>
        </p:blipFill>
        <p:spPr>
          <a:xfrm>
            <a:off x="6860262" y="424775"/>
            <a:ext cx="952655" cy="1255922"/>
          </a:xfrm>
          <a:prstGeom prst="rect">
            <a:avLst/>
          </a:prstGeom>
        </p:spPr>
      </p:pic>
      <p:pic>
        <p:nvPicPr>
          <p:cNvPr id="15" name="Picture 14">
            <a:extLst>
              <a:ext uri="{FF2B5EF4-FFF2-40B4-BE49-F238E27FC236}">
                <a16:creationId xmlns:a16="http://schemas.microsoft.com/office/drawing/2014/main" xmlns="" id="{EF95124F-7E76-4C3E-ADFB-FBDCC803C5F7}"/>
              </a:ext>
            </a:extLst>
          </p:cNvPr>
          <p:cNvPicPr>
            <a:picLocks noChangeAspect="1"/>
          </p:cNvPicPr>
          <p:nvPr/>
        </p:nvPicPr>
        <p:blipFill>
          <a:blip r:embed="rId10" cstate="print"/>
          <a:stretch>
            <a:fillRect/>
          </a:stretch>
        </p:blipFill>
        <p:spPr>
          <a:xfrm>
            <a:off x="7015812" y="1902941"/>
            <a:ext cx="1594209" cy="868153"/>
          </a:xfrm>
          <a:prstGeom prst="rect">
            <a:avLst/>
          </a:prstGeom>
        </p:spPr>
      </p:pic>
      <p:pic>
        <p:nvPicPr>
          <p:cNvPr id="17" name="Picture 16">
            <a:extLst>
              <a:ext uri="{FF2B5EF4-FFF2-40B4-BE49-F238E27FC236}">
                <a16:creationId xmlns:a16="http://schemas.microsoft.com/office/drawing/2014/main" xmlns="" id="{C21EAC4A-0BC0-4BE3-B4EF-31FD8913BAC0}"/>
              </a:ext>
            </a:extLst>
          </p:cNvPr>
          <p:cNvPicPr>
            <a:picLocks noChangeAspect="1"/>
          </p:cNvPicPr>
          <p:nvPr/>
        </p:nvPicPr>
        <p:blipFill>
          <a:blip r:embed="rId11" cstate="print"/>
          <a:stretch>
            <a:fillRect/>
          </a:stretch>
        </p:blipFill>
        <p:spPr>
          <a:xfrm>
            <a:off x="7533806" y="2893779"/>
            <a:ext cx="1479460" cy="1161400"/>
          </a:xfrm>
          <a:prstGeom prst="rect">
            <a:avLst/>
          </a:prstGeom>
        </p:spPr>
      </p:pic>
      <p:pic>
        <p:nvPicPr>
          <p:cNvPr id="19" name="Picture 10" descr="https://scontent-lhr3-1.xx.fbcdn.net/v/t1.0-9/580340_1673225256268848_5658032533689660083_n.jpg?oh=2a2ba5f39bc6bafbbde695da1af5cb55&amp;oe=57DE77BD">
            <a:extLst>
              <a:ext uri="{FF2B5EF4-FFF2-40B4-BE49-F238E27FC236}">
                <a16:creationId xmlns:a16="http://schemas.microsoft.com/office/drawing/2014/main" xmlns="" id="{D66041B3-9EEE-4287-9A91-D2AE7F30CF53}"/>
              </a:ext>
            </a:extLst>
          </p:cNvPr>
          <p:cNvPicPr>
            <a:picLocks noChangeAspect="1" noChangeArrowheads="1"/>
          </p:cNvPicPr>
          <p:nvPr/>
        </p:nvPicPr>
        <p:blipFill>
          <a:blip r:embed="rId12" cstate="email"/>
          <a:srcRect/>
          <a:stretch>
            <a:fillRect/>
          </a:stretch>
        </p:blipFill>
        <p:spPr bwMode="auto">
          <a:xfrm>
            <a:off x="6910063" y="4230817"/>
            <a:ext cx="1008112" cy="1075620"/>
          </a:xfrm>
          <a:prstGeom prst="rect">
            <a:avLst/>
          </a:prstGeom>
          <a:noFill/>
        </p:spPr>
      </p:pic>
      <p:pic>
        <p:nvPicPr>
          <p:cNvPr id="21" name="Picture 9" descr="C:\Users\rgriffin\Desktop\E+S Summer School\E+S poster 2015 2 x.jpg">
            <a:extLst>
              <a:ext uri="{FF2B5EF4-FFF2-40B4-BE49-F238E27FC236}">
                <a16:creationId xmlns:a16="http://schemas.microsoft.com/office/drawing/2014/main" xmlns="" id="{3387F947-DA97-4DFD-BDB0-C458506EB311}"/>
              </a:ext>
            </a:extLst>
          </p:cNvPr>
          <p:cNvPicPr>
            <a:picLocks noChangeAspect="1" noChangeArrowheads="1"/>
          </p:cNvPicPr>
          <p:nvPr/>
        </p:nvPicPr>
        <p:blipFill>
          <a:blip r:embed="rId13" cstate="email"/>
          <a:srcRect/>
          <a:stretch>
            <a:fillRect/>
          </a:stretch>
        </p:blipFill>
        <p:spPr bwMode="auto">
          <a:xfrm>
            <a:off x="252850" y="5027047"/>
            <a:ext cx="1923409" cy="1282273"/>
          </a:xfrm>
          <a:prstGeom prst="rect">
            <a:avLst/>
          </a:prstGeom>
          <a:noFill/>
        </p:spPr>
      </p:pic>
      <p:pic>
        <p:nvPicPr>
          <p:cNvPr id="22" name="Picture 21">
            <a:extLst>
              <a:ext uri="{FF2B5EF4-FFF2-40B4-BE49-F238E27FC236}">
                <a16:creationId xmlns:a16="http://schemas.microsoft.com/office/drawing/2014/main" xmlns="" id="{BDC409DF-6753-4607-AD32-36A97B9DB268}"/>
              </a:ext>
            </a:extLst>
          </p:cNvPr>
          <p:cNvPicPr>
            <a:picLocks noChangeAspect="1"/>
          </p:cNvPicPr>
          <p:nvPr/>
        </p:nvPicPr>
        <p:blipFill>
          <a:blip r:embed="rId14"/>
          <a:stretch>
            <a:fillRect/>
          </a:stretch>
        </p:blipFill>
        <p:spPr>
          <a:xfrm>
            <a:off x="1064011" y="4973806"/>
            <a:ext cx="1086753" cy="1426826"/>
          </a:xfrm>
          <a:prstGeom prst="rect">
            <a:avLst/>
          </a:prstGeom>
        </p:spPr>
      </p:pic>
      <p:sp>
        <p:nvSpPr>
          <p:cNvPr id="23" name="Rectangle 22">
            <a:extLst>
              <a:ext uri="{FF2B5EF4-FFF2-40B4-BE49-F238E27FC236}">
                <a16:creationId xmlns:a16="http://schemas.microsoft.com/office/drawing/2014/main" xmlns="" id="{BD6C23E4-9A10-49A1-80EA-B49535925EFD}"/>
              </a:ext>
            </a:extLst>
          </p:cNvPr>
          <p:cNvSpPr/>
          <p:nvPr/>
        </p:nvSpPr>
        <p:spPr>
          <a:xfrm>
            <a:off x="2370516" y="5912119"/>
            <a:ext cx="1995142" cy="830242"/>
          </a:xfrm>
          <a:prstGeom prst="rect">
            <a:avLst/>
          </a:prstGeom>
          <a:solidFill>
            <a:schemeClr val="accent2">
              <a:lumMod val="60000"/>
              <a:lumOff val="40000"/>
            </a:schemeClr>
          </a:solidFill>
        </p:spPr>
        <p:txBody>
          <a:bodyPr wrap="square">
            <a:spAutoFit/>
          </a:bodyPr>
          <a:lstStyle/>
          <a:p>
            <a:r>
              <a:rPr lang="en-GB" sz="1600" dirty="0"/>
              <a:t>Moral foundations of activation + conditionality </a:t>
            </a:r>
            <a:endParaRPr lang="en-IE" sz="1600" dirty="0"/>
          </a:p>
        </p:txBody>
      </p:sp>
      <p:sp>
        <p:nvSpPr>
          <p:cNvPr id="24" name="Rectangle 23">
            <a:extLst>
              <a:ext uri="{FF2B5EF4-FFF2-40B4-BE49-F238E27FC236}">
                <a16:creationId xmlns:a16="http://schemas.microsoft.com/office/drawing/2014/main" xmlns="" id="{9A3F92FA-2EA5-4F28-8AF3-FE31317259BA}"/>
              </a:ext>
            </a:extLst>
          </p:cNvPr>
          <p:cNvSpPr/>
          <p:nvPr/>
        </p:nvSpPr>
        <p:spPr>
          <a:xfrm>
            <a:off x="6976459" y="6373029"/>
            <a:ext cx="1889620" cy="369332"/>
          </a:xfrm>
          <a:prstGeom prst="rect">
            <a:avLst/>
          </a:prstGeom>
          <a:solidFill>
            <a:schemeClr val="accent6">
              <a:lumMod val="40000"/>
              <a:lumOff val="60000"/>
            </a:schemeClr>
          </a:solidFill>
        </p:spPr>
        <p:txBody>
          <a:bodyPr wrap="none">
            <a:spAutoFit/>
          </a:bodyPr>
          <a:lstStyle/>
          <a:p>
            <a:r>
              <a:rPr lang="en-GB" dirty="0"/>
              <a:t>Policy + Advocacy </a:t>
            </a:r>
            <a:endParaRPr lang="en-IE" dirty="0"/>
          </a:p>
        </p:txBody>
      </p:sp>
      <p:graphicFrame>
        <p:nvGraphicFramePr>
          <p:cNvPr id="27" name="Diagram 26">
            <a:extLst>
              <a:ext uri="{FF2B5EF4-FFF2-40B4-BE49-F238E27FC236}">
                <a16:creationId xmlns:a16="http://schemas.microsoft.com/office/drawing/2014/main" xmlns="" id="{C3D4B51B-BE03-42FC-BF02-E6D774E7291A}"/>
              </a:ext>
            </a:extLst>
          </p:cNvPr>
          <p:cNvGraphicFramePr/>
          <p:nvPr>
            <p:extLst>
              <p:ext uri="{D42A27DB-BD31-4B8C-83A1-F6EECF244321}">
                <p14:modId xmlns:p14="http://schemas.microsoft.com/office/powerpoint/2010/main" xmlns="" val="3499129868"/>
              </p:ext>
            </p:extLst>
          </p:nvPr>
        </p:nvGraphicFramePr>
        <p:xfrm>
          <a:off x="4084637" y="2006746"/>
          <a:ext cx="2654380" cy="345381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graphicFrame>
        <p:nvGraphicFramePr>
          <p:cNvPr id="28" name="Diagram 27">
            <a:extLst>
              <a:ext uri="{FF2B5EF4-FFF2-40B4-BE49-F238E27FC236}">
                <a16:creationId xmlns:a16="http://schemas.microsoft.com/office/drawing/2014/main" xmlns="" id="{AE5131D2-2780-40B0-9917-7274D4E36ED4}"/>
              </a:ext>
            </a:extLst>
          </p:cNvPr>
          <p:cNvGraphicFramePr/>
          <p:nvPr>
            <p:extLst>
              <p:ext uri="{D42A27DB-BD31-4B8C-83A1-F6EECF244321}">
                <p14:modId xmlns:p14="http://schemas.microsoft.com/office/powerpoint/2010/main" xmlns="" val="1450280756"/>
              </p:ext>
            </p:extLst>
          </p:nvPr>
        </p:nvGraphicFramePr>
        <p:xfrm>
          <a:off x="4554446" y="432964"/>
          <a:ext cx="2804534" cy="3572100"/>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pSp>
        <p:nvGrpSpPr>
          <p:cNvPr id="29" name="Group 28">
            <a:extLst>
              <a:ext uri="{FF2B5EF4-FFF2-40B4-BE49-F238E27FC236}">
                <a16:creationId xmlns:a16="http://schemas.microsoft.com/office/drawing/2014/main" xmlns="" id="{A50D82AA-7834-4217-B111-3293BDF836C0}"/>
              </a:ext>
            </a:extLst>
          </p:cNvPr>
          <p:cNvGrpSpPr/>
          <p:nvPr/>
        </p:nvGrpSpPr>
        <p:grpSpPr>
          <a:xfrm>
            <a:off x="4892163" y="3534189"/>
            <a:ext cx="1459909" cy="1459909"/>
            <a:chOff x="1194471" y="1543337"/>
            <a:chExt cx="1459909" cy="1459909"/>
          </a:xfrm>
        </p:grpSpPr>
        <p:sp>
          <p:nvSpPr>
            <p:cNvPr id="30" name="Shape 29">
              <a:extLst>
                <a:ext uri="{FF2B5EF4-FFF2-40B4-BE49-F238E27FC236}">
                  <a16:creationId xmlns:a16="http://schemas.microsoft.com/office/drawing/2014/main" xmlns="" id="{E810DC60-1BA5-4BA6-9035-6391455EB3A9}"/>
                </a:ext>
              </a:extLst>
            </p:cNvPr>
            <p:cNvSpPr/>
            <p:nvPr/>
          </p:nvSpPr>
          <p:spPr>
            <a:xfrm>
              <a:off x="1194471" y="1543337"/>
              <a:ext cx="1459909" cy="1459909"/>
            </a:xfrm>
            <a:prstGeom prst="gear9">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Shape 4">
              <a:extLst>
                <a:ext uri="{FF2B5EF4-FFF2-40B4-BE49-F238E27FC236}">
                  <a16:creationId xmlns:a16="http://schemas.microsoft.com/office/drawing/2014/main" xmlns="" id="{989B9E1D-B4DC-4274-92B2-E06AA402EC4D}"/>
                </a:ext>
              </a:extLst>
            </p:cNvPr>
            <p:cNvSpPr txBox="1"/>
            <p:nvPr/>
          </p:nvSpPr>
          <p:spPr>
            <a:xfrm>
              <a:off x="1487978" y="1885314"/>
              <a:ext cx="872895" cy="7504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dirty="0"/>
                <a:t>Origins of unemployment</a:t>
              </a:r>
              <a:br>
                <a:rPr lang="en-GB" sz="700" kern="1200" dirty="0"/>
              </a:br>
              <a:r>
                <a:rPr lang="en-GB" sz="700" kern="1200" dirty="0"/>
                <a:t>| Genealogy of the political economy of social protection</a:t>
              </a:r>
              <a:endParaRPr lang="en-IE" sz="700" kern="1200" dirty="0"/>
            </a:p>
          </p:txBody>
        </p:sp>
      </p:grpSp>
      <p:sp>
        <p:nvSpPr>
          <p:cNvPr id="32" name="Rectangle 31">
            <a:extLst>
              <a:ext uri="{FF2B5EF4-FFF2-40B4-BE49-F238E27FC236}">
                <a16:creationId xmlns:a16="http://schemas.microsoft.com/office/drawing/2014/main" xmlns="" id="{9B4DE082-F9C9-4C13-9520-E1F32DD18B85}"/>
              </a:ext>
            </a:extLst>
          </p:cNvPr>
          <p:cNvSpPr/>
          <p:nvPr/>
        </p:nvSpPr>
        <p:spPr>
          <a:xfrm>
            <a:off x="4591237" y="5837926"/>
            <a:ext cx="1995142" cy="830997"/>
          </a:xfrm>
          <a:prstGeom prst="rect">
            <a:avLst/>
          </a:prstGeom>
          <a:solidFill>
            <a:schemeClr val="tx2">
              <a:lumMod val="40000"/>
              <a:lumOff val="60000"/>
            </a:schemeClr>
          </a:solidFill>
        </p:spPr>
        <p:txBody>
          <a:bodyPr wrap="square">
            <a:spAutoFit/>
          </a:bodyPr>
          <a:lstStyle/>
          <a:p>
            <a:r>
              <a:rPr lang="en-IE" sz="1600" dirty="0" smtClean="0"/>
              <a:t>Interconnections of experience and welfare processes.</a:t>
            </a:r>
            <a:endParaRPr lang="en-IE" sz="1600" dirty="0"/>
          </a:p>
        </p:txBody>
      </p:sp>
    </p:spTree>
    <p:extLst>
      <p:ext uri="{BB962C8B-B14F-4D97-AF65-F5344CB8AC3E}">
        <p14:creationId xmlns:p14="http://schemas.microsoft.com/office/powerpoint/2010/main" xmlns="" val="4099272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15DB22-C73D-4691-8FF7-E41D06EA43B5}"/>
              </a:ext>
            </a:extLst>
          </p:cNvPr>
          <p:cNvSpPr>
            <a:spLocks noGrp="1"/>
          </p:cNvSpPr>
          <p:nvPr>
            <p:ph type="title"/>
          </p:nvPr>
        </p:nvSpPr>
        <p:spPr>
          <a:xfrm>
            <a:off x="457200" y="274638"/>
            <a:ext cx="5266928" cy="1143000"/>
          </a:xfrm>
        </p:spPr>
        <p:txBody>
          <a:bodyPr>
            <a:normAutofit fontScale="90000"/>
          </a:bodyPr>
          <a:lstStyle/>
          <a:p>
            <a:r>
              <a:rPr lang="en-GB" dirty="0"/>
              <a:t>Conditionality in Ireland </a:t>
            </a:r>
            <a:endParaRPr lang="en-IE" dirty="0"/>
          </a:p>
        </p:txBody>
      </p:sp>
      <p:sp>
        <p:nvSpPr>
          <p:cNvPr id="3" name="Content Placeholder 2">
            <a:extLst>
              <a:ext uri="{FF2B5EF4-FFF2-40B4-BE49-F238E27FC236}">
                <a16:creationId xmlns:a16="http://schemas.microsoft.com/office/drawing/2014/main" xmlns="" id="{442772D8-F9B4-4798-B476-F765E70527FC}"/>
              </a:ext>
            </a:extLst>
          </p:cNvPr>
          <p:cNvSpPr>
            <a:spLocks noGrp="1"/>
          </p:cNvSpPr>
          <p:nvPr>
            <p:ph idx="1"/>
          </p:nvPr>
        </p:nvSpPr>
        <p:spPr>
          <a:xfrm>
            <a:off x="214282" y="1600200"/>
            <a:ext cx="5725870" cy="4829196"/>
          </a:xfrm>
        </p:spPr>
        <p:txBody>
          <a:bodyPr>
            <a:normAutofit fontScale="92500" lnSpcReduction="10000"/>
          </a:bodyPr>
          <a:lstStyle/>
          <a:p>
            <a:r>
              <a:rPr lang="en-GB" dirty="0"/>
              <a:t>Human-K-centric until 2012</a:t>
            </a:r>
          </a:p>
          <a:p>
            <a:r>
              <a:rPr lang="en-GB" dirty="0"/>
              <a:t>Radical introduction, now conditionality-creep</a:t>
            </a:r>
          </a:p>
          <a:p>
            <a:r>
              <a:rPr lang="en-GB" dirty="0"/>
              <a:t>Basic rubric 9 week reduce or withdrawal</a:t>
            </a:r>
          </a:p>
          <a:p>
            <a:r>
              <a:rPr lang="en-GB" dirty="0"/>
              <a:t>From &gt;</a:t>
            </a:r>
            <a:r>
              <a:rPr lang="en-GB" dirty="0" smtClean="0"/>
              <a:t>1,500 </a:t>
            </a:r>
            <a:r>
              <a:rPr lang="en-GB" dirty="0"/>
              <a:t>in </a:t>
            </a:r>
            <a:r>
              <a:rPr lang="en-GB" dirty="0" smtClean="0"/>
              <a:t>2012, </a:t>
            </a:r>
            <a:r>
              <a:rPr lang="en-GB" dirty="0"/>
              <a:t>to </a:t>
            </a:r>
            <a:r>
              <a:rPr lang="en-GB" dirty="0" smtClean="0"/>
              <a:t>16,400</a:t>
            </a:r>
            <a:r>
              <a:rPr lang="en-GB" dirty="0" smtClean="0"/>
              <a:t> </a:t>
            </a:r>
            <a:r>
              <a:rPr lang="en-GB" dirty="0"/>
              <a:t>in 2018, no consistency, 59% appeal successful</a:t>
            </a:r>
          </a:p>
          <a:p>
            <a:r>
              <a:rPr lang="en-GB" dirty="0"/>
              <a:t>Fundamentally a political marketing exercise </a:t>
            </a:r>
          </a:p>
          <a:p>
            <a:endParaRPr lang="en-IE" dirty="0"/>
          </a:p>
        </p:txBody>
      </p:sp>
      <p:pic>
        <p:nvPicPr>
          <p:cNvPr id="4" name="Picture 3">
            <a:extLst>
              <a:ext uri="{FF2B5EF4-FFF2-40B4-BE49-F238E27FC236}">
                <a16:creationId xmlns:a16="http://schemas.microsoft.com/office/drawing/2014/main" xmlns="" id="{365389CD-1323-4352-A710-7F30C36D2DE5}"/>
              </a:ext>
            </a:extLst>
          </p:cNvPr>
          <p:cNvPicPr>
            <a:picLocks noChangeAspect="1"/>
          </p:cNvPicPr>
          <p:nvPr/>
        </p:nvPicPr>
        <p:blipFill>
          <a:blip r:embed="rId2"/>
          <a:stretch>
            <a:fillRect/>
          </a:stretch>
        </p:blipFill>
        <p:spPr>
          <a:xfrm>
            <a:off x="6703419" y="4941168"/>
            <a:ext cx="2035498" cy="1400164"/>
          </a:xfrm>
          <a:prstGeom prst="rect">
            <a:avLst/>
          </a:prstGeom>
        </p:spPr>
      </p:pic>
      <p:pic>
        <p:nvPicPr>
          <p:cNvPr id="5" name="Picture 4">
            <a:extLst>
              <a:ext uri="{FF2B5EF4-FFF2-40B4-BE49-F238E27FC236}">
                <a16:creationId xmlns:a16="http://schemas.microsoft.com/office/drawing/2014/main" xmlns="" id="{4D57E804-7DB2-4592-9137-19E282B01F78}"/>
              </a:ext>
            </a:extLst>
          </p:cNvPr>
          <p:cNvPicPr>
            <a:picLocks noChangeAspect="1"/>
          </p:cNvPicPr>
          <p:nvPr/>
        </p:nvPicPr>
        <p:blipFill>
          <a:blip r:embed="rId3" cstate="print"/>
          <a:stretch>
            <a:fillRect/>
          </a:stretch>
        </p:blipFill>
        <p:spPr>
          <a:xfrm>
            <a:off x="6300192" y="173747"/>
            <a:ext cx="2278879" cy="1491630"/>
          </a:xfrm>
          <a:prstGeom prst="rect">
            <a:avLst/>
          </a:prstGeom>
        </p:spPr>
      </p:pic>
      <p:graphicFrame>
        <p:nvGraphicFramePr>
          <p:cNvPr id="8" name="Content Placeholder 3">
            <a:extLst>
              <a:ext uri="{FF2B5EF4-FFF2-40B4-BE49-F238E27FC236}">
                <a16:creationId xmlns:a16="http://schemas.microsoft.com/office/drawing/2014/main" xmlns="" id="{CB40604B-2F3F-486B-9B11-2D25A57A0AAB}"/>
              </a:ext>
            </a:extLst>
          </p:cNvPr>
          <p:cNvGraphicFramePr>
            <a:graphicFrameLocks/>
          </p:cNvGraphicFramePr>
          <p:nvPr>
            <p:extLst>
              <p:ext uri="{D42A27DB-BD31-4B8C-83A1-F6EECF244321}">
                <p14:modId xmlns:p14="http://schemas.microsoft.com/office/powerpoint/2010/main" xmlns="" val="3301392762"/>
              </p:ext>
            </p:extLst>
          </p:nvPr>
        </p:nvGraphicFramePr>
        <p:xfrm>
          <a:off x="6084168" y="1772816"/>
          <a:ext cx="2808312" cy="3105363"/>
        </p:xfrm>
        <a:graphic>
          <a:graphicData uri="http://schemas.openxmlformats.org/drawingml/2006/chart">
            <c:chart xmlns:c="http://schemas.openxmlformats.org/drawingml/2006/chart" xmlns:r="http://schemas.openxmlformats.org/officeDocument/2006/relationships" r:id="rId4"/>
          </a:graphicData>
        </a:graphic>
      </p:graphicFrame>
      <p:pic>
        <p:nvPicPr>
          <p:cNvPr id="9" name="Picture 8">
            <a:extLst>
              <a:ext uri="{FF2B5EF4-FFF2-40B4-BE49-F238E27FC236}">
                <a16:creationId xmlns:a16="http://schemas.microsoft.com/office/drawing/2014/main" xmlns="" id="{22A1E751-023F-493D-9D71-536FA8688FB8}"/>
              </a:ext>
            </a:extLst>
          </p:cNvPr>
          <p:cNvPicPr>
            <a:picLocks noChangeAspect="1"/>
          </p:cNvPicPr>
          <p:nvPr/>
        </p:nvPicPr>
        <p:blipFill>
          <a:blip r:embed="rId5" cstate="print"/>
          <a:stretch>
            <a:fillRect/>
          </a:stretch>
        </p:blipFill>
        <p:spPr>
          <a:xfrm rot="1139326">
            <a:off x="5448801" y="5937269"/>
            <a:ext cx="1558764" cy="742912"/>
          </a:xfrm>
          <a:prstGeom prst="rect">
            <a:avLst/>
          </a:prstGeom>
        </p:spPr>
      </p:pic>
    </p:spTree>
    <p:extLst>
      <p:ext uri="{BB962C8B-B14F-4D97-AF65-F5344CB8AC3E}">
        <p14:creationId xmlns:p14="http://schemas.microsoft.com/office/powerpoint/2010/main" xmlns="" val="1796449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572000" cy="2071678"/>
          </a:xfrm>
        </p:spPr>
        <p:txBody>
          <a:bodyPr>
            <a:normAutofit fontScale="90000"/>
          </a:bodyPr>
          <a:lstStyle/>
          <a:p>
            <a:pPr algn="r"/>
            <a:r>
              <a:rPr lang="en-IE" sz="3200" u="sng" dirty="0" err="1">
                <a:latin typeface="Segoe UI Historic" pitchFamily="34" charset="0"/>
                <a:ea typeface="Segoe UI Historic" pitchFamily="34" charset="0"/>
                <a:cs typeface="Segoe UI Historic" pitchFamily="34" charset="0"/>
              </a:rPr>
              <a:t>Conditionalised</a:t>
            </a:r>
            <a:r>
              <a:rPr lang="en-IE" sz="3200" u="sng" dirty="0">
                <a:latin typeface="Segoe UI Historic" pitchFamily="34" charset="0"/>
                <a:ea typeface="Segoe UI Historic" pitchFamily="34" charset="0"/>
                <a:cs typeface="Segoe UI Historic" pitchFamily="34" charset="0"/>
              </a:rPr>
              <a:t> welfare :</a:t>
            </a:r>
            <a:r>
              <a:rPr lang="en-IE" sz="3200" dirty="0">
                <a:latin typeface="Segoe UI Historic" pitchFamily="34" charset="0"/>
                <a:ea typeface="Segoe UI Historic" pitchFamily="34" charset="0"/>
                <a:cs typeface="Segoe UI Historic" pitchFamily="34" charset="0"/>
              </a:rPr>
              <a:t/>
            </a:r>
            <a:br>
              <a:rPr lang="en-IE" sz="3200" dirty="0">
                <a:latin typeface="Segoe UI Historic" pitchFamily="34" charset="0"/>
                <a:ea typeface="Segoe UI Historic" pitchFamily="34" charset="0"/>
                <a:cs typeface="Segoe UI Historic" pitchFamily="34" charset="0"/>
              </a:rPr>
            </a:br>
            <a:r>
              <a:rPr lang="en-IE" sz="3200" dirty="0">
                <a:latin typeface="Segoe UI Historic" pitchFamily="34" charset="0"/>
                <a:ea typeface="Segoe UI Historic" pitchFamily="34" charset="0"/>
                <a:cs typeface="Segoe UI Historic" pitchFamily="34" charset="0"/>
              </a:rPr>
              <a:t>Behavioural compliance</a:t>
            </a:r>
            <a:br>
              <a:rPr lang="en-IE" sz="3200" dirty="0">
                <a:latin typeface="Segoe UI Historic" pitchFamily="34" charset="0"/>
                <a:ea typeface="Segoe UI Historic" pitchFamily="34" charset="0"/>
                <a:cs typeface="Segoe UI Historic" pitchFamily="34" charset="0"/>
              </a:rPr>
            </a:br>
            <a:r>
              <a:rPr lang="en-IE" sz="3200" dirty="0">
                <a:latin typeface="Segoe UI Historic" pitchFamily="34" charset="0"/>
                <a:ea typeface="Segoe UI Historic" pitchFamily="34" charset="0"/>
                <a:cs typeface="Segoe UI Historic" pitchFamily="34" charset="0"/>
              </a:rPr>
              <a:t>Work-first orientation</a:t>
            </a:r>
            <a:br>
              <a:rPr lang="en-IE" sz="3200" dirty="0">
                <a:latin typeface="Segoe UI Historic" pitchFamily="34" charset="0"/>
                <a:ea typeface="Segoe UI Historic" pitchFamily="34" charset="0"/>
                <a:cs typeface="Segoe UI Historic" pitchFamily="34" charset="0"/>
              </a:rPr>
            </a:br>
            <a:r>
              <a:rPr lang="en-IE" sz="3200" dirty="0">
                <a:latin typeface="Segoe UI Historic" pitchFamily="34" charset="0"/>
                <a:ea typeface="Segoe UI Historic" pitchFamily="34" charset="0"/>
                <a:cs typeface="Segoe UI Historic" pitchFamily="34" charset="0"/>
              </a:rPr>
              <a:t>Institutionalised sanctions</a:t>
            </a:r>
          </a:p>
        </p:txBody>
      </p:sp>
      <p:pic>
        <p:nvPicPr>
          <p:cNvPr id="5" name="Content Placeholder 4" descr="record.PNG"/>
          <p:cNvPicPr>
            <a:picLocks noGrp="1" noChangeAspect="1"/>
          </p:cNvPicPr>
          <p:nvPr>
            <p:ph sz="half" idx="2"/>
          </p:nvPr>
        </p:nvPicPr>
        <p:blipFill>
          <a:blip r:embed="rId2"/>
          <a:stretch>
            <a:fillRect/>
          </a:stretch>
        </p:blipFill>
        <p:spPr>
          <a:xfrm>
            <a:off x="0" y="0"/>
            <a:ext cx="4375897" cy="6323412"/>
          </a:xfrm>
        </p:spPr>
      </p:pic>
      <p:pic>
        <p:nvPicPr>
          <p:cNvPr id="8" name="Content Placeholder 7" descr="JS foci.PNG"/>
          <p:cNvPicPr>
            <a:picLocks noGrp="1" noChangeAspect="1"/>
          </p:cNvPicPr>
          <p:nvPr>
            <p:ph sz="half" idx="1"/>
          </p:nvPr>
        </p:nvPicPr>
        <p:blipFill>
          <a:blip r:embed="rId3"/>
          <a:stretch>
            <a:fillRect/>
          </a:stretch>
        </p:blipFill>
        <p:spPr>
          <a:xfrm>
            <a:off x="4346106" y="2214554"/>
            <a:ext cx="4797894" cy="321471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2786058"/>
            <a:ext cx="7786742" cy="1071570"/>
          </a:xfrm>
        </p:spPr>
        <p:txBody>
          <a:bodyPr>
            <a:normAutofit/>
          </a:bodyPr>
          <a:lstStyle/>
          <a:p>
            <a:r>
              <a:rPr lang="en-IE" dirty="0">
                <a:latin typeface="Segoe UI Historic" pitchFamily="34" charset="0"/>
                <a:ea typeface="Segoe UI Historic" pitchFamily="34" charset="0"/>
                <a:cs typeface="Segoe UI Historic" pitchFamily="34" charset="0"/>
              </a:rPr>
              <a:t>Experiences of Unemployment</a:t>
            </a:r>
          </a:p>
        </p:txBody>
      </p:sp>
      <p:sp>
        <p:nvSpPr>
          <p:cNvPr id="3" name="Text Placeholder 2"/>
          <p:cNvSpPr>
            <a:spLocks noGrp="1"/>
          </p:cNvSpPr>
          <p:nvPr>
            <p:ph type="body" idx="1"/>
          </p:nvPr>
        </p:nvSpPr>
        <p:spPr>
          <a:xfrm>
            <a:off x="4786314" y="0"/>
            <a:ext cx="4357686" cy="2571744"/>
          </a:xfrm>
          <a:solidFill>
            <a:schemeClr val="accent2">
              <a:lumMod val="20000"/>
              <a:lumOff val="80000"/>
            </a:schemeClr>
          </a:solidFill>
        </p:spPr>
        <p:txBody>
          <a:bodyPr>
            <a:normAutofit fontScale="85000" lnSpcReduction="10000"/>
          </a:bodyPr>
          <a:lstStyle/>
          <a:p>
            <a:r>
              <a:rPr lang="en-IE" b="0" dirty="0">
                <a:latin typeface="Segoe UI Historic" pitchFamily="34" charset="0"/>
                <a:ea typeface="Segoe UI Historic" pitchFamily="34" charset="0"/>
                <a:cs typeface="Segoe UI Historic" pitchFamily="34" charset="0"/>
              </a:rPr>
              <a:t>You’d think when you’re employed that having the days to yourself would be great. Well that’s so far from reality. It’s crap. </a:t>
            </a:r>
            <a:r>
              <a:rPr lang="en-IE" b="0" dirty="0" err="1">
                <a:latin typeface="Segoe UI Historic" pitchFamily="34" charset="0"/>
                <a:ea typeface="Segoe UI Historic" pitchFamily="34" charset="0"/>
                <a:cs typeface="Segoe UI Historic" pitchFamily="34" charset="0"/>
              </a:rPr>
              <a:t>Ther</a:t>
            </a:r>
            <a:r>
              <a:rPr lang="en-IE" b="0" dirty="0">
                <a:latin typeface="Segoe UI Historic" pitchFamily="34" charset="0"/>
                <a:ea typeface="Segoe UI Historic" pitchFamily="34" charset="0"/>
                <a:cs typeface="Segoe UI Historic" pitchFamily="34" charset="0"/>
              </a:rPr>
              <a:t> is </a:t>
            </a:r>
            <a:r>
              <a:rPr lang="en-IE" b="0" dirty="0" err="1">
                <a:latin typeface="Segoe UI Historic" pitchFamily="34" charset="0"/>
                <a:ea typeface="Segoe UI Historic" pitchFamily="34" charset="0"/>
                <a:cs typeface="Segoe UI Historic" pitchFamily="34" charset="0"/>
              </a:rPr>
              <a:t>nothin</a:t>
            </a:r>
            <a:r>
              <a:rPr lang="en-IE" b="0" dirty="0">
                <a:latin typeface="Segoe UI Historic" pitchFamily="34" charset="0"/>
                <a:ea typeface="Segoe UI Historic" pitchFamily="34" charset="0"/>
                <a:cs typeface="Segoe UI Historic" pitchFamily="34" charset="0"/>
              </a:rPr>
              <a:t> sweeter than </a:t>
            </a:r>
            <a:r>
              <a:rPr lang="en-IE" b="0" dirty="0" err="1">
                <a:latin typeface="Segoe UI Historic" pitchFamily="34" charset="0"/>
                <a:ea typeface="Segoe UI Historic" pitchFamily="34" charset="0"/>
                <a:cs typeface="Segoe UI Historic" pitchFamily="34" charset="0"/>
              </a:rPr>
              <a:t>slobbing</a:t>
            </a:r>
            <a:r>
              <a:rPr lang="en-IE" b="0" dirty="0">
                <a:latin typeface="Segoe UI Historic" pitchFamily="34" charset="0"/>
                <a:ea typeface="Segoe UI Historic" pitchFamily="34" charset="0"/>
                <a:cs typeface="Segoe UI Historic" pitchFamily="34" charset="0"/>
              </a:rPr>
              <a:t> in front of crap TV after a hard day’s work.. There is nothing worse than </a:t>
            </a:r>
            <a:r>
              <a:rPr lang="en-IE" b="0" dirty="0" err="1">
                <a:latin typeface="Segoe UI Historic" pitchFamily="34" charset="0"/>
                <a:ea typeface="Segoe UI Historic" pitchFamily="34" charset="0"/>
                <a:cs typeface="Segoe UI Historic" pitchFamily="34" charset="0"/>
              </a:rPr>
              <a:t>slobbing</a:t>
            </a:r>
            <a:r>
              <a:rPr lang="en-IE" b="0" dirty="0">
                <a:latin typeface="Segoe UI Historic" pitchFamily="34" charset="0"/>
                <a:ea typeface="Segoe UI Historic" pitchFamily="34" charset="0"/>
                <a:cs typeface="Segoe UI Historic" pitchFamily="34" charset="0"/>
              </a:rPr>
              <a:t> in front of crap TV after a hard days nothing!</a:t>
            </a:r>
          </a:p>
        </p:txBody>
      </p:sp>
      <p:sp>
        <p:nvSpPr>
          <p:cNvPr id="4" name="Content Placeholder 3"/>
          <p:cNvSpPr>
            <a:spLocks noGrp="1"/>
          </p:cNvSpPr>
          <p:nvPr>
            <p:ph sz="half" idx="2"/>
          </p:nvPr>
        </p:nvSpPr>
        <p:spPr>
          <a:xfrm>
            <a:off x="0" y="3929066"/>
            <a:ext cx="4357686" cy="2928933"/>
          </a:xfrm>
          <a:solidFill>
            <a:schemeClr val="accent4">
              <a:lumMod val="20000"/>
              <a:lumOff val="80000"/>
            </a:schemeClr>
          </a:solidFill>
        </p:spPr>
        <p:txBody>
          <a:bodyPr>
            <a:noAutofit/>
          </a:bodyPr>
          <a:lstStyle/>
          <a:p>
            <a:pPr>
              <a:buNone/>
            </a:pPr>
            <a:r>
              <a:rPr lang="en-IE" sz="1800" dirty="0">
                <a:latin typeface="Segoe UI Historic" pitchFamily="34" charset="0"/>
                <a:ea typeface="Segoe UI Historic" pitchFamily="34" charset="0"/>
                <a:cs typeface="Segoe UI Historic" pitchFamily="34" charset="0"/>
              </a:rPr>
              <a:t>you do start to develop cabin fever, you get stuck in the door, and you kind of even subconsciously, if you directly thought about it you’d look stupid but you kind of think if </a:t>
            </a:r>
            <a:r>
              <a:rPr lang="en-IE" sz="1800" dirty="0" err="1">
                <a:latin typeface="Segoe UI Historic" pitchFamily="34" charset="0"/>
                <a:ea typeface="Segoe UI Historic" pitchFamily="34" charset="0"/>
                <a:cs typeface="Segoe UI Historic" pitchFamily="34" charset="0"/>
              </a:rPr>
              <a:t>i</a:t>
            </a:r>
            <a:r>
              <a:rPr lang="en-IE" sz="1800" dirty="0">
                <a:latin typeface="Segoe UI Historic" pitchFamily="34" charset="0"/>
                <a:ea typeface="Segoe UI Historic" pitchFamily="34" charset="0"/>
                <a:cs typeface="Segoe UI Historic" pitchFamily="34" charset="0"/>
              </a:rPr>
              <a:t> keep sitting here, what the fuck </a:t>
            </a:r>
            <a:r>
              <a:rPr lang="en-IE" sz="1800" dirty="0" err="1">
                <a:latin typeface="Segoe UI Historic" pitchFamily="34" charset="0"/>
                <a:ea typeface="Segoe UI Historic" pitchFamily="34" charset="0"/>
                <a:cs typeface="Segoe UI Historic" pitchFamily="34" charset="0"/>
              </a:rPr>
              <a:t>amd</a:t>
            </a:r>
            <a:r>
              <a:rPr lang="en-IE" sz="1800" dirty="0">
                <a:latin typeface="Segoe UI Historic" pitchFamily="34" charset="0"/>
                <a:ea typeface="Segoe UI Historic" pitchFamily="34" charset="0"/>
                <a:cs typeface="Segoe UI Historic" pitchFamily="34" charset="0"/>
              </a:rPr>
              <a:t> I going to do? and it does bear down on you and it takes a huge smack, a huge chunk out of you your self-esteem, you ... feel kind of a prisoner.</a:t>
            </a:r>
          </a:p>
        </p:txBody>
      </p:sp>
      <p:sp>
        <p:nvSpPr>
          <p:cNvPr id="5" name="Text Placeholder 4"/>
          <p:cNvSpPr>
            <a:spLocks noGrp="1"/>
          </p:cNvSpPr>
          <p:nvPr>
            <p:ph type="body" sz="quarter" idx="3"/>
          </p:nvPr>
        </p:nvSpPr>
        <p:spPr>
          <a:xfrm>
            <a:off x="5072067" y="3929066"/>
            <a:ext cx="4071934" cy="2714644"/>
          </a:xfrm>
          <a:solidFill>
            <a:schemeClr val="bg1">
              <a:lumMod val="95000"/>
            </a:schemeClr>
          </a:solidFill>
        </p:spPr>
        <p:txBody>
          <a:bodyPr>
            <a:normAutofit fontScale="85000" lnSpcReduction="10000"/>
          </a:bodyPr>
          <a:lstStyle/>
          <a:p>
            <a:r>
              <a:rPr lang="en-IE" b="0" dirty="0">
                <a:latin typeface="Segoe UI Historic" pitchFamily="34" charset="0"/>
                <a:ea typeface="Segoe UI Historic" pitchFamily="34" charset="0"/>
                <a:cs typeface="Segoe UI Historic" pitchFamily="34" charset="0"/>
              </a:rPr>
              <a:t>some days are as long – like two years in a day, like. I’d be good, I do try and </a:t>
            </a:r>
            <a:r>
              <a:rPr lang="en-IE" b="0" dirty="0" err="1">
                <a:latin typeface="Segoe UI Historic" pitchFamily="34" charset="0"/>
                <a:ea typeface="Segoe UI Historic" pitchFamily="34" charset="0"/>
                <a:cs typeface="Segoe UI Historic" pitchFamily="34" charset="0"/>
              </a:rPr>
              <a:t>ehm</a:t>
            </a:r>
            <a:r>
              <a:rPr lang="en-IE" b="0" dirty="0">
                <a:latin typeface="Segoe UI Historic" pitchFamily="34" charset="0"/>
                <a:ea typeface="Segoe UI Historic" pitchFamily="34" charset="0"/>
                <a:cs typeface="Segoe UI Historic" pitchFamily="34" charset="0"/>
              </a:rPr>
              <a:t>, I couldn’t just get up and sit around and do nothing; I’d have to get up and do something so that when I do sit down, I do feel like – well look it; I can sit down now, I’m after doing something you know that way?</a:t>
            </a:r>
          </a:p>
        </p:txBody>
      </p:sp>
      <p:sp>
        <p:nvSpPr>
          <p:cNvPr id="6" name="Content Placeholder 5"/>
          <p:cNvSpPr>
            <a:spLocks noGrp="1"/>
          </p:cNvSpPr>
          <p:nvPr>
            <p:ph sz="quarter" idx="4"/>
          </p:nvPr>
        </p:nvSpPr>
        <p:spPr>
          <a:xfrm>
            <a:off x="0" y="0"/>
            <a:ext cx="4429124" cy="2786057"/>
          </a:xfrm>
          <a:solidFill>
            <a:schemeClr val="bg2"/>
          </a:solidFill>
        </p:spPr>
        <p:txBody>
          <a:bodyPr>
            <a:noAutofit/>
          </a:bodyPr>
          <a:lstStyle/>
          <a:p>
            <a:pPr>
              <a:buNone/>
            </a:pPr>
            <a:r>
              <a:rPr lang="en-IE" sz="2000" dirty="0">
                <a:latin typeface="Segoe UI Historic" pitchFamily="34" charset="0"/>
                <a:ea typeface="Segoe UI Historic" pitchFamily="34" charset="0"/>
                <a:cs typeface="Segoe UI Historic" pitchFamily="34" charset="0"/>
              </a:rPr>
              <a:t>Filling the time is the killer. It is now... </a:t>
            </a:r>
          </a:p>
          <a:p>
            <a:pPr>
              <a:buNone/>
            </a:pPr>
            <a:r>
              <a:rPr lang="en-IE" sz="2000" dirty="0">
                <a:latin typeface="Segoe UI Historic" pitchFamily="34" charset="0"/>
                <a:ea typeface="Segoe UI Historic" pitchFamily="34" charset="0"/>
                <a:cs typeface="Segoe UI Historic" pitchFamily="34" charset="0"/>
              </a:rPr>
              <a:t>But it is...all you have to do is to talk to some people and they’re so down and depressed about doing absolutely nothing.</a:t>
            </a:r>
          </a:p>
          <a:p>
            <a:pPr>
              <a:buNone/>
            </a:pPr>
            <a:r>
              <a:rPr lang="en-IE" sz="2000" dirty="0">
                <a:latin typeface="Segoe UI Historic" pitchFamily="34" charset="0"/>
                <a:ea typeface="Segoe UI Historic" pitchFamily="34" charset="0"/>
                <a:cs typeface="Segoe UI Historic" pitchFamily="34" charset="0"/>
              </a:rPr>
              <a:t>I’m available now but I’m sitting on my fucking arse, </a:t>
            </a:r>
            <a:r>
              <a:rPr lang="en-IE" sz="2000" dirty="0" err="1">
                <a:latin typeface="Segoe UI Historic" pitchFamily="34" charset="0"/>
                <a:ea typeface="Segoe UI Historic" pitchFamily="34" charset="0"/>
                <a:cs typeface="Segoe UI Historic" pitchFamily="34" charset="0"/>
              </a:rPr>
              <a:t>ya</a:t>
            </a:r>
            <a:r>
              <a:rPr lang="en-IE" sz="2000" dirty="0">
                <a:latin typeface="Segoe UI Historic" pitchFamily="34" charset="0"/>
                <a:ea typeface="Segoe UI Historic" pitchFamily="34" charset="0"/>
                <a:cs typeface="Segoe UI Historic" pitchFamily="34" charset="0"/>
              </a:rPr>
              <a:t> know what I mean, what’s the difference, </a:t>
            </a:r>
          </a:p>
          <a:p>
            <a:pPr>
              <a:buNone/>
            </a:pPr>
            <a:endParaRPr lang="en-IE" sz="2000" dirty="0">
              <a:latin typeface="Segoe UI Historic" pitchFamily="34" charset="0"/>
              <a:ea typeface="Segoe UI Historic" pitchFamily="34" charset="0"/>
              <a:cs typeface="Segoe UI Historic"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786058"/>
            <a:ext cx="7286676" cy="1285884"/>
          </a:xfrm>
        </p:spPr>
        <p:txBody>
          <a:bodyPr>
            <a:normAutofit fontScale="90000"/>
          </a:bodyPr>
          <a:lstStyle/>
          <a:p>
            <a:r>
              <a:rPr lang="en-IE" dirty="0">
                <a:latin typeface="Segoe UI Historic" pitchFamily="34" charset="0"/>
                <a:ea typeface="Segoe UI Historic" pitchFamily="34" charset="0"/>
                <a:cs typeface="Segoe UI Historic" pitchFamily="34" charset="0"/>
              </a:rPr>
              <a:t>Experiences of Conditionality</a:t>
            </a:r>
          </a:p>
        </p:txBody>
      </p:sp>
      <p:sp>
        <p:nvSpPr>
          <p:cNvPr id="3" name="Text Placeholder 2"/>
          <p:cNvSpPr>
            <a:spLocks noGrp="1"/>
          </p:cNvSpPr>
          <p:nvPr>
            <p:ph type="body" idx="1"/>
          </p:nvPr>
        </p:nvSpPr>
        <p:spPr>
          <a:xfrm>
            <a:off x="4786314" y="214290"/>
            <a:ext cx="4357686" cy="2571744"/>
          </a:xfrm>
          <a:solidFill>
            <a:schemeClr val="accent2">
              <a:lumMod val="40000"/>
              <a:lumOff val="60000"/>
            </a:schemeClr>
          </a:solidFill>
        </p:spPr>
        <p:txBody>
          <a:bodyPr>
            <a:normAutofit/>
          </a:bodyPr>
          <a:lstStyle/>
          <a:p>
            <a:r>
              <a:rPr lang="en-IE" sz="1900" b="0" dirty="0">
                <a:latin typeface="Segoe UI Historic" pitchFamily="34" charset="0"/>
                <a:ea typeface="Segoe UI Historic" pitchFamily="34" charset="0"/>
                <a:cs typeface="Segoe UI Historic" pitchFamily="34" charset="0"/>
              </a:rPr>
              <a:t>I'm not really employed at all. The thing about it is, it's quite demoralizing 'cause you're up in the morning and you're waiting for the phone to ring, hoping that a teacher will be absent and the phone will ring at half 7 or 8am. Or 8.30 am, or 8.45am</a:t>
            </a:r>
          </a:p>
          <a:p>
            <a:endParaRPr lang="en-IE" dirty="0">
              <a:latin typeface="Segoe UI Historic" pitchFamily="34" charset="0"/>
              <a:ea typeface="Segoe UI Historic" pitchFamily="34" charset="0"/>
              <a:cs typeface="Segoe UI Historic" pitchFamily="34" charset="0"/>
            </a:endParaRPr>
          </a:p>
        </p:txBody>
      </p:sp>
      <p:sp>
        <p:nvSpPr>
          <p:cNvPr id="4" name="Content Placeholder 3"/>
          <p:cNvSpPr>
            <a:spLocks noGrp="1"/>
          </p:cNvSpPr>
          <p:nvPr>
            <p:ph sz="half" idx="2"/>
          </p:nvPr>
        </p:nvSpPr>
        <p:spPr>
          <a:xfrm>
            <a:off x="0" y="4071943"/>
            <a:ext cx="4357686" cy="2786058"/>
          </a:xfrm>
          <a:solidFill>
            <a:schemeClr val="accent4">
              <a:lumMod val="60000"/>
              <a:lumOff val="40000"/>
            </a:schemeClr>
          </a:solidFill>
        </p:spPr>
        <p:txBody>
          <a:bodyPr>
            <a:noAutofit/>
          </a:bodyPr>
          <a:lstStyle/>
          <a:p>
            <a:pPr>
              <a:buNone/>
            </a:pPr>
            <a:r>
              <a:rPr lang="en-GB" sz="2000" dirty="0">
                <a:latin typeface="Segoe UI Historic" pitchFamily="34" charset="0"/>
                <a:ea typeface="Segoe UI Historic" pitchFamily="34" charset="0"/>
                <a:cs typeface="Segoe UI Historic" pitchFamily="34" charset="0"/>
              </a:rPr>
              <a:t>Desperation sets in and you’ll apply for anything you know?</a:t>
            </a:r>
            <a:r>
              <a:rPr lang="en-IE" sz="2000" dirty="0">
                <a:latin typeface="Segoe UI Historic" pitchFamily="34" charset="0"/>
                <a:ea typeface="Segoe UI Historic" pitchFamily="34" charset="0"/>
                <a:cs typeface="Segoe UI Historic" pitchFamily="34" charset="0"/>
              </a:rPr>
              <a:t> </a:t>
            </a:r>
          </a:p>
          <a:p>
            <a:pPr>
              <a:buNone/>
            </a:pPr>
            <a:r>
              <a:rPr lang="en-GB" sz="2000" dirty="0">
                <a:latin typeface="Segoe UI Historic" pitchFamily="34" charset="0"/>
                <a:ea typeface="Segoe UI Historic" pitchFamily="34" charset="0"/>
                <a:cs typeface="Segoe UI Historic" pitchFamily="34" charset="0"/>
              </a:rPr>
              <a:t>The routine is really </a:t>
            </a:r>
            <a:r>
              <a:rPr lang="en-GB" sz="2000" dirty="0" err="1">
                <a:latin typeface="Segoe UI Historic" pitchFamily="34" charset="0"/>
                <a:ea typeface="Segoe UI Historic" pitchFamily="34" charset="0"/>
                <a:cs typeface="Segoe UI Historic" pitchFamily="34" charset="0"/>
              </a:rPr>
              <a:t>panically</a:t>
            </a:r>
            <a:r>
              <a:rPr lang="en-GB" sz="2000" dirty="0">
                <a:latin typeface="Segoe UI Historic" pitchFamily="34" charset="0"/>
                <a:ea typeface="Segoe UI Historic" pitchFamily="34" charset="0"/>
                <a:cs typeface="Segoe UI Historic" pitchFamily="34" charset="0"/>
              </a:rPr>
              <a:t> looking for jobs for two hours on jobs online and then crying into your Coco-Pops because you can’t find anything, right? That’s been the, that is the routine.</a:t>
            </a:r>
          </a:p>
          <a:p>
            <a:pPr>
              <a:buNone/>
            </a:pPr>
            <a:endParaRPr lang="en-IE" sz="2000" dirty="0">
              <a:latin typeface="Segoe UI Historic" pitchFamily="34" charset="0"/>
              <a:ea typeface="Segoe UI Historic" pitchFamily="34" charset="0"/>
              <a:cs typeface="Segoe UI Historic" pitchFamily="34" charset="0"/>
            </a:endParaRPr>
          </a:p>
        </p:txBody>
      </p:sp>
      <p:sp>
        <p:nvSpPr>
          <p:cNvPr id="5" name="Text Placeholder 4"/>
          <p:cNvSpPr>
            <a:spLocks noGrp="1"/>
          </p:cNvSpPr>
          <p:nvPr>
            <p:ph type="body" sz="quarter" idx="3"/>
          </p:nvPr>
        </p:nvSpPr>
        <p:spPr>
          <a:xfrm>
            <a:off x="4857753" y="4000504"/>
            <a:ext cx="4286248" cy="2643207"/>
          </a:xfrm>
          <a:solidFill>
            <a:schemeClr val="accent6">
              <a:lumMod val="40000"/>
              <a:lumOff val="60000"/>
            </a:schemeClr>
          </a:solidFill>
        </p:spPr>
        <p:txBody>
          <a:bodyPr>
            <a:normAutofit fontScale="85000" lnSpcReduction="10000"/>
          </a:bodyPr>
          <a:lstStyle/>
          <a:p>
            <a:r>
              <a:rPr lang="en-GB" b="0" dirty="0">
                <a:latin typeface="Segoe UI Historic" pitchFamily="34" charset="0"/>
                <a:ea typeface="Segoe UI Historic" pitchFamily="34" charset="0"/>
                <a:cs typeface="Segoe UI Historic" pitchFamily="34" charset="0"/>
              </a:rPr>
              <a:t>It was an automatic sanction,   I kind of learned from that so I wouldn’t go against them, because for that twelve weeks I had to beg and borrow, so therefore I have never out stepped where I was supposed to be. So any course that they made me do I went and did them. That was enough to put me in tow</a:t>
            </a:r>
            <a:endParaRPr lang="en-IE" b="0" dirty="0">
              <a:latin typeface="Segoe UI Historic" pitchFamily="34" charset="0"/>
              <a:ea typeface="Segoe UI Historic" pitchFamily="34" charset="0"/>
              <a:cs typeface="Segoe UI Historic" pitchFamily="34" charset="0"/>
            </a:endParaRPr>
          </a:p>
        </p:txBody>
      </p:sp>
      <p:sp>
        <p:nvSpPr>
          <p:cNvPr id="6" name="Content Placeholder 5"/>
          <p:cNvSpPr>
            <a:spLocks noGrp="1"/>
          </p:cNvSpPr>
          <p:nvPr>
            <p:ph sz="quarter" idx="4"/>
          </p:nvPr>
        </p:nvSpPr>
        <p:spPr>
          <a:xfrm>
            <a:off x="0" y="1"/>
            <a:ext cx="4429124" cy="2786057"/>
          </a:xfrm>
          <a:solidFill>
            <a:schemeClr val="bg2">
              <a:lumMod val="75000"/>
            </a:schemeClr>
          </a:solidFill>
        </p:spPr>
        <p:txBody>
          <a:bodyPr>
            <a:noAutofit/>
          </a:bodyPr>
          <a:lstStyle/>
          <a:p>
            <a:pPr>
              <a:buNone/>
            </a:pPr>
            <a:r>
              <a:rPr lang="en-IE" sz="2000" dirty="0" err="1">
                <a:latin typeface="Segoe UI Historic" pitchFamily="34" charset="0"/>
                <a:ea typeface="Segoe UI Historic" pitchFamily="34" charset="0"/>
                <a:cs typeface="Segoe UI Historic" pitchFamily="34" charset="0"/>
              </a:rPr>
              <a:t>Goin</a:t>
            </a:r>
            <a:r>
              <a:rPr lang="en-IE" sz="2000" dirty="0">
                <a:latin typeface="Segoe UI Historic" pitchFamily="34" charset="0"/>
                <a:ea typeface="Segoe UI Historic" pitchFamily="34" charset="0"/>
                <a:cs typeface="Segoe UI Historic" pitchFamily="34" charset="0"/>
              </a:rPr>
              <a:t> in and </a:t>
            </a:r>
            <a:r>
              <a:rPr lang="en-IE" sz="2000" dirty="0" err="1">
                <a:latin typeface="Segoe UI Historic" pitchFamily="34" charset="0"/>
                <a:ea typeface="Segoe UI Historic" pitchFamily="34" charset="0"/>
                <a:cs typeface="Segoe UI Historic" pitchFamily="34" charset="0"/>
              </a:rPr>
              <a:t>lookin</a:t>
            </a:r>
            <a:r>
              <a:rPr lang="en-IE" sz="2000" dirty="0">
                <a:latin typeface="Segoe UI Historic" pitchFamily="34" charset="0"/>
                <a:ea typeface="Segoe UI Historic" pitchFamily="34" charset="0"/>
                <a:cs typeface="Segoe UI Historic" pitchFamily="34" charset="0"/>
              </a:rPr>
              <a:t>' at these things being pulled down and </a:t>
            </a:r>
            <a:r>
              <a:rPr lang="en-IE" sz="2000" dirty="0" err="1">
                <a:latin typeface="Segoe UI Historic" pitchFamily="34" charset="0"/>
                <a:ea typeface="Segoe UI Historic" pitchFamily="34" charset="0"/>
                <a:cs typeface="Segoe UI Historic" pitchFamily="34" charset="0"/>
              </a:rPr>
              <a:t>lookin</a:t>
            </a:r>
            <a:r>
              <a:rPr lang="en-IE" sz="2000" dirty="0">
                <a:latin typeface="Segoe UI Historic" pitchFamily="34" charset="0"/>
                <a:ea typeface="Segoe UI Historic" pitchFamily="34" charset="0"/>
                <a:cs typeface="Segoe UI Historic" pitchFamily="34" charset="0"/>
              </a:rPr>
              <a:t>' at DVD's wasting 2 or 3 hours questioning </a:t>
            </a:r>
            <a:r>
              <a:rPr lang="en-IE" sz="2000" dirty="0" err="1">
                <a:latin typeface="Segoe UI Historic" pitchFamily="34" charset="0"/>
                <a:ea typeface="Segoe UI Historic" pitchFamily="34" charset="0"/>
                <a:cs typeface="Segoe UI Historic" pitchFamily="34" charset="0"/>
              </a:rPr>
              <a:t>ya</a:t>
            </a:r>
            <a:r>
              <a:rPr lang="en-IE" sz="2000" dirty="0">
                <a:latin typeface="Segoe UI Historic" pitchFamily="34" charset="0"/>
                <a:ea typeface="Segoe UI Historic" pitchFamily="34" charset="0"/>
                <a:cs typeface="Segoe UI Historic" pitchFamily="34" charset="0"/>
              </a:rPr>
              <a:t> and you're </a:t>
            </a:r>
            <a:r>
              <a:rPr lang="en-IE" sz="2000" dirty="0" err="1">
                <a:latin typeface="Segoe UI Historic" pitchFamily="34" charset="0"/>
                <a:ea typeface="Segoe UI Historic" pitchFamily="34" charset="0"/>
                <a:cs typeface="Segoe UI Historic" pitchFamily="34" charset="0"/>
              </a:rPr>
              <a:t>goin</a:t>
            </a:r>
            <a:r>
              <a:rPr lang="en-IE" sz="2000" dirty="0">
                <a:latin typeface="Segoe UI Historic" pitchFamily="34" charset="0"/>
                <a:ea typeface="Segoe UI Historic" pitchFamily="34" charset="0"/>
                <a:cs typeface="Segoe UI Historic" pitchFamily="34" charset="0"/>
              </a:rPr>
              <a:t> I already answered that 6 or 8 weeks ago. Then they'd wait for 2 or 3 months, do you </a:t>
            </a:r>
            <a:r>
              <a:rPr lang="en-IE" sz="2000" dirty="0" err="1">
                <a:latin typeface="Segoe UI Historic" pitchFamily="34" charset="0"/>
                <a:ea typeface="Segoe UI Historic" pitchFamily="34" charset="0"/>
                <a:cs typeface="Segoe UI Historic" pitchFamily="34" charset="0"/>
              </a:rPr>
              <a:t>wanna</a:t>
            </a:r>
            <a:r>
              <a:rPr lang="en-IE" sz="2000" dirty="0">
                <a:latin typeface="Segoe UI Historic" pitchFamily="34" charset="0"/>
                <a:ea typeface="Segoe UI Historic" pitchFamily="34" charset="0"/>
                <a:cs typeface="Segoe UI Historic" pitchFamily="34" charset="0"/>
              </a:rPr>
              <a:t> do a computer course, do you </a:t>
            </a:r>
            <a:r>
              <a:rPr lang="en-IE" sz="2000" dirty="0" err="1">
                <a:latin typeface="Segoe UI Historic" pitchFamily="34" charset="0"/>
                <a:ea typeface="Segoe UI Historic" pitchFamily="34" charset="0"/>
                <a:cs typeface="Segoe UI Historic" pitchFamily="34" charset="0"/>
              </a:rPr>
              <a:t>wanna</a:t>
            </a:r>
            <a:r>
              <a:rPr lang="en-IE" sz="2000" dirty="0">
                <a:latin typeface="Segoe UI Historic" pitchFamily="34" charset="0"/>
                <a:ea typeface="Segoe UI Historic" pitchFamily="34" charset="0"/>
                <a:cs typeface="Segoe UI Historic" pitchFamily="34" charset="0"/>
              </a:rPr>
              <a:t> do this, do you </a:t>
            </a:r>
            <a:r>
              <a:rPr lang="en-IE" sz="2000" dirty="0" err="1">
                <a:latin typeface="Segoe UI Historic" pitchFamily="34" charset="0"/>
                <a:ea typeface="Segoe UI Historic" pitchFamily="34" charset="0"/>
                <a:cs typeface="Segoe UI Historic" pitchFamily="34" charset="0"/>
              </a:rPr>
              <a:t>wanna</a:t>
            </a:r>
            <a:r>
              <a:rPr lang="en-IE" sz="2000" dirty="0">
                <a:latin typeface="Segoe UI Historic" pitchFamily="34" charset="0"/>
                <a:ea typeface="Segoe UI Historic" pitchFamily="34" charset="0"/>
                <a:cs typeface="Segoe UI Historic" pitchFamily="34" charset="0"/>
              </a:rPr>
              <a:t> do that?</a:t>
            </a:r>
          </a:p>
          <a:p>
            <a:pPr>
              <a:buNone/>
            </a:pPr>
            <a:endParaRPr lang="en-IE" sz="1800" dirty="0">
              <a:latin typeface="Segoe UI Historic" pitchFamily="34" charset="0"/>
              <a:ea typeface="Segoe UI Historic" pitchFamily="34" charset="0"/>
              <a:cs typeface="Segoe UI Historic"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86058"/>
            <a:ext cx="8686800" cy="1083116"/>
          </a:xfrm>
        </p:spPr>
        <p:txBody>
          <a:bodyPr>
            <a:normAutofit/>
          </a:bodyPr>
          <a:lstStyle/>
          <a:p>
            <a:r>
              <a:rPr lang="en-IE" sz="3600" b="1" dirty="0">
                <a:solidFill>
                  <a:schemeClr val="tx1">
                    <a:lumMod val="85000"/>
                    <a:lumOff val="15000"/>
                  </a:schemeClr>
                </a:solidFill>
                <a:latin typeface="+mn-lt"/>
                <a:ea typeface="Segoe UI Historic" pitchFamily="34" charset="0"/>
                <a:cs typeface="Segoe UI Historic" pitchFamily="34" charset="0"/>
              </a:rPr>
              <a:t>Market Coaxing:  The State as middleman</a:t>
            </a:r>
          </a:p>
        </p:txBody>
      </p:sp>
      <p:sp>
        <p:nvSpPr>
          <p:cNvPr id="3" name="Text Placeholder 2"/>
          <p:cNvSpPr>
            <a:spLocks noGrp="1"/>
          </p:cNvSpPr>
          <p:nvPr>
            <p:ph type="body" idx="1"/>
          </p:nvPr>
        </p:nvSpPr>
        <p:spPr/>
        <p:txBody>
          <a:bodyPr/>
          <a:lstStyle/>
          <a:p>
            <a:endParaRPr lang="en-IE" dirty="0"/>
          </a:p>
        </p:txBody>
      </p:sp>
      <p:sp>
        <p:nvSpPr>
          <p:cNvPr id="4" name="Content Placeholder 3"/>
          <p:cNvSpPr>
            <a:spLocks noGrp="1"/>
          </p:cNvSpPr>
          <p:nvPr>
            <p:ph sz="half" idx="2"/>
          </p:nvPr>
        </p:nvSpPr>
        <p:spPr/>
        <p:txBody>
          <a:bodyPr/>
          <a:lstStyle/>
          <a:p>
            <a:endParaRPr lang="en-IE" dirty="0"/>
          </a:p>
        </p:txBody>
      </p:sp>
      <p:sp>
        <p:nvSpPr>
          <p:cNvPr id="5" name="Text Placeholder 4"/>
          <p:cNvSpPr>
            <a:spLocks noGrp="1"/>
          </p:cNvSpPr>
          <p:nvPr>
            <p:ph type="body" sz="quarter" idx="3"/>
          </p:nvPr>
        </p:nvSpPr>
        <p:spPr/>
        <p:txBody>
          <a:bodyPr/>
          <a:lstStyle/>
          <a:p>
            <a:endParaRPr lang="en-IE" dirty="0"/>
          </a:p>
        </p:txBody>
      </p:sp>
      <p:pic>
        <p:nvPicPr>
          <p:cNvPr id="7" name="Content Placeholder 4" descr="hiring fair.jpg"/>
          <p:cNvPicPr>
            <a:picLocks noChangeAspect="1"/>
          </p:cNvPicPr>
          <p:nvPr/>
        </p:nvPicPr>
        <p:blipFill>
          <a:blip r:embed="rId2" cstate="print"/>
          <a:srcRect/>
          <a:stretch>
            <a:fillRect/>
          </a:stretch>
        </p:blipFill>
        <p:spPr bwMode="auto">
          <a:xfrm>
            <a:off x="0" y="0"/>
            <a:ext cx="4754562" cy="2916238"/>
          </a:xfrm>
          <a:prstGeom prst="rect">
            <a:avLst/>
          </a:prstGeom>
          <a:noFill/>
          <a:ln w="9525">
            <a:noFill/>
            <a:miter lim="800000"/>
            <a:headEnd/>
            <a:tailEnd/>
          </a:ln>
        </p:spPr>
      </p:pic>
      <p:pic>
        <p:nvPicPr>
          <p:cNvPr id="8" name="Content Placeholder 5" descr="labour exchangee.jpg"/>
          <p:cNvPicPr>
            <a:picLocks noChangeAspect="1"/>
          </p:cNvPicPr>
          <p:nvPr/>
        </p:nvPicPr>
        <p:blipFill>
          <a:blip r:embed="rId3" cstate="print"/>
          <a:srcRect/>
          <a:stretch>
            <a:fillRect/>
          </a:stretch>
        </p:blipFill>
        <p:spPr bwMode="auto">
          <a:xfrm>
            <a:off x="4868151" y="25575"/>
            <a:ext cx="4275881" cy="2903359"/>
          </a:xfrm>
          <a:prstGeom prst="rect">
            <a:avLst/>
          </a:prstGeom>
          <a:noFill/>
          <a:ln w="9525">
            <a:noFill/>
            <a:miter lim="800000"/>
            <a:headEnd/>
            <a:tailEnd/>
          </a:ln>
        </p:spPr>
      </p:pic>
      <p:pic>
        <p:nvPicPr>
          <p:cNvPr id="2050" name="Picture 2"/>
          <p:cNvPicPr>
            <a:picLocks noChangeAspect="1" noChangeArrowheads="1"/>
          </p:cNvPicPr>
          <p:nvPr/>
        </p:nvPicPr>
        <p:blipFill>
          <a:blip r:embed="rId4"/>
          <a:srcRect/>
          <a:stretch>
            <a:fillRect/>
          </a:stretch>
        </p:blipFill>
        <p:spPr bwMode="auto">
          <a:xfrm>
            <a:off x="0" y="3857628"/>
            <a:ext cx="4492943" cy="3000372"/>
          </a:xfrm>
          <a:prstGeom prst="rect">
            <a:avLst/>
          </a:prstGeom>
          <a:noFill/>
          <a:ln w="9525">
            <a:noFill/>
            <a:miter lim="800000"/>
            <a:headEnd/>
            <a:tailEnd/>
          </a:ln>
          <a:effectLst/>
        </p:spPr>
      </p:pic>
      <p:pic>
        <p:nvPicPr>
          <p:cNvPr id="2051" name="Picture 3"/>
          <p:cNvPicPr>
            <a:picLocks noGrp="1" noChangeAspect="1" noChangeArrowheads="1"/>
          </p:cNvPicPr>
          <p:nvPr>
            <p:ph sz="quarter" idx="4"/>
          </p:nvPr>
        </p:nvPicPr>
        <p:blipFill>
          <a:blip r:embed="rId5"/>
          <a:srcRect/>
          <a:stretch>
            <a:fillRect/>
          </a:stretch>
        </p:blipFill>
        <p:spPr bwMode="auto">
          <a:xfrm>
            <a:off x="5072066" y="3869174"/>
            <a:ext cx="4071966" cy="298885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A81456-85A8-4122-9AF6-3B04BE2326BE}"/>
              </a:ext>
            </a:extLst>
          </p:cNvPr>
          <p:cNvSpPr>
            <a:spLocks noGrp="1"/>
          </p:cNvSpPr>
          <p:nvPr>
            <p:ph type="ctrTitle"/>
          </p:nvPr>
        </p:nvSpPr>
        <p:spPr>
          <a:xfrm>
            <a:off x="3327572" y="3710242"/>
            <a:ext cx="5040427" cy="1207269"/>
          </a:xfrm>
        </p:spPr>
        <p:txBody>
          <a:bodyPr>
            <a:normAutofit fontScale="90000"/>
          </a:bodyPr>
          <a:lstStyle/>
          <a:p>
            <a:r>
              <a:rPr lang="en-GB" sz="2700" dirty="0">
                <a:solidFill>
                  <a:srgbClr val="FFFFFF"/>
                </a:solidFill>
              </a:rPr>
              <a:t>Dr Tom Boland | Dr Ray Griffin </a:t>
            </a:r>
            <a:br>
              <a:rPr lang="en-GB" sz="2700" dirty="0">
                <a:solidFill>
                  <a:srgbClr val="FFFFFF"/>
                </a:solidFill>
              </a:rPr>
            </a:br>
            <a:r>
              <a:rPr lang="en-GB" sz="2700" dirty="0">
                <a:solidFill>
                  <a:srgbClr val="E7E6E6"/>
                </a:solidFill>
              </a:rPr>
              <a:t>WIT | Ireland</a:t>
            </a:r>
            <a:r>
              <a:rPr lang="en-IE" dirty="0">
                <a:solidFill>
                  <a:srgbClr val="E7E6E6"/>
                </a:solidFill>
              </a:rPr>
              <a:t/>
            </a:r>
            <a:br>
              <a:rPr lang="en-IE" dirty="0">
                <a:solidFill>
                  <a:srgbClr val="E7E6E6"/>
                </a:solidFill>
              </a:rPr>
            </a:br>
            <a:endParaRPr lang="en-IE" dirty="0">
              <a:solidFill>
                <a:srgbClr val="FFFFFF"/>
              </a:solidFill>
            </a:endParaRPr>
          </a:p>
        </p:txBody>
      </p:sp>
      <p:sp>
        <p:nvSpPr>
          <p:cNvPr id="3" name="Subtitle 2">
            <a:extLst>
              <a:ext uri="{FF2B5EF4-FFF2-40B4-BE49-F238E27FC236}">
                <a16:creationId xmlns:a16="http://schemas.microsoft.com/office/drawing/2014/main" xmlns="" id="{98A9E45B-FC61-42C7-BC8D-A0BB9B539DDF}"/>
              </a:ext>
            </a:extLst>
          </p:cNvPr>
          <p:cNvSpPr>
            <a:spLocks noGrp="1"/>
          </p:cNvSpPr>
          <p:nvPr>
            <p:ph type="subTitle" idx="1"/>
          </p:nvPr>
        </p:nvSpPr>
        <p:spPr>
          <a:xfrm>
            <a:off x="795918" y="4873422"/>
            <a:ext cx="7070105" cy="719122"/>
          </a:xfrm>
        </p:spPr>
        <p:txBody>
          <a:bodyPr>
            <a:normAutofit/>
          </a:bodyPr>
          <a:lstStyle/>
          <a:p>
            <a:r>
              <a:rPr lang="en-GB" dirty="0">
                <a:solidFill>
                  <a:srgbClr val="E7E6E6"/>
                </a:solidFill>
              </a:rPr>
              <a:t>www.wuerc.com</a:t>
            </a:r>
            <a:endParaRPr lang="en-IE" dirty="0">
              <a:solidFill>
                <a:srgbClr val="E7E6E6"/>
              </a:solidFill>
            </a:endParaRPr>
          </a:p>
        </p:txBody>
      </p:sp>
      <p:pic>
        <p:nvPicPr>
          <p:cNvPr id="4" name="Picture 3" descr="wuerc2 copy.jpg">
            <a:extLst>
              <a:ext uri="{FF2B5EF4-FFF2-40B4-BE49-F238E27FC236}">
                <a16:creationId xmlns:a16="http://schemas.microsoft.com/office/drawing/2014/main" xmlns="" id="{194764E6-E439-4A6D-A78B-4E9D1C383524}"/>
              </a:ext>
            </a:extLst>
          </p:cNvPr>
          <p:cNvPicPr/>
          <p:nvPr/>
        </p:nvPicPr>
        <p:blipFill>
          <a:blip r:embed="rId2" cstate="print"/>
          <a:stretch>
            <a:fillRect/>
          </a:stretch>
        </p:blipFill>
        <p:spPr>
          <a:xfrm>
            <a:off x="467544" y="3305764"/>
            <a:ext cx="2088232" cy="1008112"/>
          </a:xfrm>
          <a:prstGeom prst="rect">
            <a:avLst/>
          </a:prstGeom>
        </p:spPr>
      </p:pic>
    </p:spTree>
    <p:extLst>
      <p:ext uri="{BB962C8B-B14F-4D97-AF65-F5344CB8AC3E}">
        <p14:creationId xmlns:p14="http://schemas.microsoft.com/office/powerpoint/2010/main" xmlns="" val="29731721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706</Words>
  <Application>Microsoft Office PowerPoint</Application>
  <PresentationFormat>On-screen Show (4:3)</PresentationFormat>
  <Paragraphs>62</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Dr Tom Boland | Dr Ray Griffin </vt:lpstr>
      <vt:lpstr>Slide 2</vt:lpstr>
      <vt:lpstr>Slide 3</vt:lpstr>
      <vt:lpstr>Conditionality in Ireland </vt:lpstr>
      <vt:lpstr>Conditionalised welfare : Behavioural compliance Work-first orientation Institutionalised sanctions</vt:lpstr>
      <vt:lpstr>Experiences of Unemployment</vt:lpstr>
      <vt:lpstr>Experiences of Conditionality</vt:lpstr>
      <vt:lpstr>Market Coaxing:  The State as middleman</vt:lpstr>
      <vt:lpstr>Dr Tom Boland | Dr Ray Griffin  WIT | Ireland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Welfare conditionality</dc:title>
  <dc:creator>Invara Bleaks</dc:creator>
  <cp:lastModifiedBy>Dell14</cp:lastModifiedBy>
  <cp:revision>11</cp:revision>
  <dcterms:created xsi:type="dcterms:W3CDTF">2019-01-28T10:59:35Z</dcterms:created>
  <dcterms:modified xsi:type="dcterms:W3CDTF">2019-01-28T12:06:56Z</dcterms:modified>
</cp:coreProperties>
</file>